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4" autoAdjust="0"/>
    <p:restoredTop sz="94660"/>
  </p:normalViewPr>
  <p:slideViewPr>
    <p:cSldViewPr snapToGrid="0">
      <p:cViewPr varScale="1">
        <p:scale>
          <a:sx n="72" d="100"/>
          <a:sy n="72" d="100"/>
        </p:scale>
        <p:origin x="66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12/04/2026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12/04/2026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12/04/2026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12/04/2026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12/04/2026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12/04/2026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12/04/2026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12/04/2026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12/04/2026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12/04/2026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12/04/2026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12/04/2026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hyperlink" Target="http://www.timestables.co.uk/" TargetMode="External"/><Relationship Id="rId7"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00244" y="217715"/>
            <a:ext cx="6547671" cy="1398205"/>
          </a:xfrm>
          <a:prstGeom prst="rect">
            <a:avLst/>
          </a:prstGeom>
        </p:spPr>
      </p:pic>
      <p:sp>
        <p:nvSpPr>
          <p:cNvPr id="5" name="Rectangle 4"/>
          <p:cNvSpPr/>
          <p:nvPr/>
        </p:nvSpPr>
        <p:spPr>
          <a:xfrm>
            <a:off x="169658" y="1943839"/>
            <a:ext cx="2858550" cy="2492990"/>
          </a:xfrm>
          <a:prstGeom prst="rect">
            <a:avLst/>
          </a:prstGeom>
        </p:spPr>
        <p:txBody>
          <a:bodyPr wrap="square">
            <a:spAutoFit/>
          </a:bodyPr>
          <a:lstStyle/>
          <a:p>
            <a:pPr algn="ctr">
              <a:spcAft>
                <a:spcPts val="0"/>
              </a:spcAft>
            </a:pPr>
            <a:r>
              <a:rPr lang="en-GB" sz="1200" b="1" dirty="0">
                <a:latin typeface="Arial" panose="020B0604020202020204" pitchFamily="34" charset="0"/>
                <a:ea typeface="Times New Roman" panose="02020603050405020304" pitchFamily="18" charset="0"/>
                <a:cs typeface="Arial" panose="020B0604020202020204" pitchFamily="34" charset="0"/>
              </a:rPr>
              <a:t>P.E. Days and Kit</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Swimming, on a Tuesday, for both Y4GH and Y4MB will continue into summer term. Children need to make sure they remember their swimming costume, towel and a healthy snack. Outdoor PE will be on a Thursday afternoon with EVO. Children will need to have a PE kit in school for these days. Please ensure your child has a white T-shirt and black shorts, tracksuit bottoms or leggings for these sessions; as well as suitable footwear.</a:t>
            </a:r>
          </a:p>
        </p:txBody>
      </p:sp>
      <p:pic>
        <p:nvPicPr>
          <p:cNvPr id="6" name="Picture 5"/>
          <p:cNvPicPr>
            <a:picLocks noChangeAspect="1"/>
          </p:cNvPicPr>
          <p:nvPr/>
        </p:nvPicPr>
        <p:blipFill>
          <a:blip r:embed="rId3"/>
          <a:stretch>
            <a:fillRect/>
          </a:stretch>
        </p:blipFill>
        <p:spPr>
          <a:xfrm>
            <a:off x="508614" y="4616989"/>
            <a:ext cx="2629989" cy="1220628"/>
          </a:xfrm>
          <a:prstGeom prst="rect">
            <a:avLst/>
          </a:prstGeom>
        </p:spPr>
      </p:pic>
      <p:sp>
        <p:nvSpPr>
          <p:cNvPr id="7" name="TextBox 6"/>
          <p:cNvSpPr txBox="1"/>
          <p:nvPr/>
        </p:nvSpPr>
        <p:spPr>
          <a:xfrm>
            <a:off x="8194676" y="1531214"/>
            <a:ext cx="3326675" cy="2123658"/>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Reading and Spellings</a:t>
            </a:r>
          </a:p>
          <a:p>
            <a:pPr algn="ctr"/>
            <a:r>
              <a:rPr lang="en-GB" sz="1200" dirty="0">
                <a:latin typeface="Arial" panose="020B0604020202020204" pitchFamily="34" charset="0"/>
                <a:cs typeface="Arial" panose="020B0604020202020204" pitchFamily="34" charset="0"/>
              </a:rPr>
              <a:t>Please can you make sure your child has their journal in school every day and get them, or yourself, to write in their reads. These will go towards their reading badges each term. They need to do 40 reading to receive their next reading mileage badge. </a:t>
            </a:r>
          </a:p>
          <a:p>
            <a:pPr algn="ctr"/>
            <a:r>
              <a:rPr lang="en-GB" sz="1200" dirty="0">
                <a:latin typeface="Arial" panose="020B0604020202020204" pitchFamily="34" charset="0"/>
                <a:cs typeface="Arial" panose="020B0604020202020204" pitchFamily="34" charset="0"/>
              </a:rPr>
              <a:t>The weekly spelling lists will be stuck into their journal, ready for their test on a Friday. Please assist them in practising their spellings when you can.</a:t>
            </a:r>
          </a:p>
        </p:txBody>
      </p:sp>
      <p:pic>
        <p:nvPicPr>
          <p:cNvPr id="8" name="Picture 7"/>
          <p:cNvPicPr>
            <a:picLocks noChangeAspect="1"/>
          </p:cNvPicPr>
          <p:nvPr/>
        </p:nvPicPr>
        <p:blipFill>
          <a:blip r:embed="rId4"/>
          <a:stretch>
            <a:fillRect/>
          </a:stretch>
        </p:blipFill>
        <p:spPr>
          <a:xfrm>
            <a:off x="10472506" y="217715"/>
            <a:ext cx="1583617" cy="1120325"/>
          </a:xfrm>
          <a:prstGeom prst="rect">
            <a:avLst/>
          </a:prstGeom>
        </p:spPr>
      </p:pic>
      <p:sp>
        <p:nvSpPr>
          <p:cNvPr id="10" name="TextBox 9"/>
          <p:cNvSpPr txBox="1"/>
          <p:nvPr/>
        </p:nvSpPr>
        <p:spPr>
          <a:xfrm>
            <a:off x="7833511" y="4528598"/>
            <a:ext cx="4164282" cy="2108269"/>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Times Tables and CLIC Gaps</a:t>
            </a:r>
          </a:p>
          <a:p>
            <a:pPr algn="ctr"/>
            <a:r>
              <a:rPr lang="en-GB" sz="1200" dirty="0">
                <a:latin typeface="Arial" panose="020B0604020202020204" pitchFamily="34" charset="0"/>
                <a:cs typeface="Arial" panose="020B0604020202020204" pitchFamily="34" charset="0"/>
              </a:rPr>
              <a:t>Weekly CLIC and Beat That test scores and a CLIC gap will be recorded in journals each week. Can you encourage your child to use the CLIC WAGOLL to revise their CLIC gap. Please do not hesitate to come and speak to an adult if we can offer anymore help.</a:t>
            </a:r>
          </a:p>
          <a:p>
            <a:pPr algn="ctr"/>
            <a:r>
              <a:rPr lang="en-GB" sz="1200" dirty="0">
                <a:latin typeface="Arial" panose="020B0604020202020204" pitchFamily="34" charset="0"/>
                <a:cs typeface="Arial" panose="020B0604020202020204" pitchFamily="34" charset="0"/>
              </a:rPr>
              <a:t>Children spending ten minutes a day learning their times tables will find their maths a lot easier, and can get their face on the rocket! We have our multiplication check this term so children need to make sure they are as prepared as they can be by passing and practising their times tables!</a:t>
            </a:r>
          </a:p>
        </p:txBody>
      </p:sp>
      <p:pic>
        <p:nvPicPr>
          <p:cNvPr id="1026" name="Picture 2" descr="Free Printable Multiplication Table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395322" y="3758404"/>
            <a:ext cx="925382" cy="77019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57A48A8-0D7D-4F34-BC8A-33CB45326E53}"/>
              </a:ext>
            </a:extLst>
          </p:cNvPr>
          <p:cNvSpPr txBox="1"/>
          <p:nvPr/>
        </p:nvSpPr>
        <p:spPr>
          <a:xfrm>
            <a:off x="3246249" y="1615920"/>
            <a:ext cx="4781469" cy="4124206"/>
          </a:xfrm>
          <a:prstGeom prst="rect">
            <a:avLst/>
          </a:prstGeom>
          <a:noFill/>
        </p:spPr>
        <p:txBody>
          <a:bodyPr wrap="square" rtlCol="0">
            <a:spAutoFit/>
          </a:bodyPr>
          <a:lstStyle/>
          <a:p>
            <a:pPr algn="ctr" fontAlgn="base"/>
            <a:r>
              <a:rPr lang="en-GB" sz="1200" b="1" u="sng" dirty="0">
                <a:latin typeface="Arial" panose="020B0604020202020204" pitchFamily="34" charset="0"/>
                <a:cs typeface="Arial" panose="020B0604020202020204" pitchFamily="34" charset="0"/>
              </a:rPr>
              <a:t>Summer Term Key Dates</a:t>
            </a:r>
          </a:p>
          <a:p>
            <a:pPr algn="ctr"/>
            <a:r>
              <a:rPr lang="en-US" sz="1200" b="1" dirty="0">
                <a:latin typeface="Arial" panose="020B0604020202020204" pitchFamily="34" charset="0"/>
                <a:cs typeface="Arial" panose="020B0604020202020204" pitchFamily="34" charset="0"/>
              </a:rPr>
              <a:t>Monday 13th April - </a:t>
            </a:r>
            <a:r>
              <a:rPr lang="en-US" sz="1200" dirty="0">
                <a:latin typeface="Arial" panose="020B0604020202020204" pitchFamily="34" charset="0"/>
                <a:cs typeface="Arial" panose="020B0604020202020204" pitchFamily="34" charset="0"/>
              </a:rPr>
              <a:t>Return to school</a:t>
            </a:r>
          </a:p>
          <a:p>
            <a:pPr algn="ctr"/>
            <a:r>
              <a:rPr lang="en-US" sz="1200" b="1" dirty="0">
                <a:latin typeface="Arial" panose="020B0604020202020204" pitchFamily="34" charset="0"/>
                <a:cs typeface="Arial" panose="020B0604020202020204" pitchFamily="34" charset="0"/>
              </a:rPr>
              <a:t>Wednesday 15th April - </a:t>
            </a:r>
            <a:r>
              <a:rPr lang="en-US" sz="1200" dirty="0">
                <a:latin typeface="Arial" panose="020B0604020202020204" pitchFamily="34" charset="0"/>
                <a:cs typeface="Arial" panose="020B0604020202020204" pitchFamily="34" charset="0"/>
              </a:rPr>
              <a:t>Eid Celebration Day</a:t>
            </a:r>
          </a:p>
          <a:p>
            <a:pPr algn="ctr"/>
            <a:r>
              <a:rPr lang="en-US" sz="1200" b="1" dirty="0">
                <a:latin typeface="Arial" panose="020B0604020202020204" pitchFamily="34" charset="0"/>
                <a:cs typeface="Arial" panose="020B0604020202020204" pitchFamily="34" charset="0"/>
              </a:rPr>
              <a:t>Monday 4th May - </a:t>
            </a:r>
            <a:r>
              <a:rPr lang="en-US" sz="1200" dirty="0">
                <a:latin typeface="Arial" panose="020B0604020202020204" pitchFamily="34" charset="0"/>
                <a:cs typeface="Arial" panose="020B0604020202020204" pitchFamily="34" charset="0"/>
              </a:rPr>
              <a:t>Bank Holiday </a:t>
            </a:r>
          </a:p>
          <a:p>
            <a:pPr algn="ctr"/>
            <a:r>
              <a:rPr lang="en-US" sz="1200" b="1" dirty="0">
                <a:latin typeface="Arial" panose="020B0604020202020204" pitchFamily="34" charset="0"/>
                <a:cs typeface="Arial" panose="020B0604020202020204" pitchFamily="34" charset="0"/>
              </a:rPr>
              <a:t>Friday 22nd May - </a:t>
            </a:r>
            <a:r>
              <a:rPr lang="en-US" sz="1200" dirty="0">
                <a:latin typeface="Arial" panose="020B0604020202020204" pitchFamily="34" charset="0"/>
                <a:cs typeface="Arial" panose="020B0604020202020204" pitchFamily="34" charset="0"/>
              </a:rPr>
              <a:t>Break up Spring Holiday</a:t>
            </a:r>
          </a:p>
          <a:p>
            <a:pPr algn="ctr"/>
            <a:endParaRPr lang="en-US" sz="1200" b="1" dirty="0">
              <a:latin typeface="Arial" panose="020B0604020202020204" pitchFamily="34" charset="0"/>
              <a:cs typeface="Arial" panose="020B0604020202020204" pitchFamily="34" charset="0"/>
            </a:endParaRPr>
          </a:p>
          <a:p>
            <a:pPr algn="ctr"/>
            <a:r>
              <a:rPr lang="en-US" sz="1200" b="1" dirty="0">
                <a:latin typeface="Arial" panose="020B0604020202020204" pitchFamily="34" charset="0"/>
                <a:cs typeface="Arial" panose="020B0604020202020204" pitchFamily="34" charset="0"/>
              </a:rPr>
              <a:t>Monday 1st June - </a:t>
            </a:r>
            <a:r>
              <a:rPr lang="en-US" sz="1200" dirty="0">
                <a:latin typeface="Arial" panose="020B0604020202020204" pitchFamily="34" charset="0"/>
                <a:cs typeface="Arial" panose="020B0604020202020204" pitchFamily="34" charset="0"/>
              </a:rPr>
              <a:t>Back to School</a:t>
            </a:r>
          </a:p>
          <a:p>
            <a:pPr algn="ctr"/>
            <a:r>
              <a:rPr lang="en-US" sz="1200" b="1" dirty="0">
                <a:latin typeface="Arial" panose="020B0604020202020204" pitchFamily="34" charset="0"/>
                <a:cs typeface="Arial" panose="020B0604020202020204" pitchFamily="34" charset="0"/>
              </a:rPr>
              <a:t>Tuesday 9th June - Sports Day AM Y5&amp;6 PM Y3&amp;4</a:t>
            </a:r>
          </a:p>
          <a:p>
            <a:pPr algn="ctr"/>
            <a:r>
              <a:rPr lang="en-US" sz="1200" b="1" dirty="0">
                <a:latin typeface="Arial" panose="020B0604020202020204" pitchFamily="34" charset="0"/>
                <a:cs typeface="Arial" panose="020B0604020202020204" pitchFamily="34" charset="0"/>
              </a:rPr>
              <a:t>Wednesday 17th June - </a:t>
            </a:r>
            <a:r>
              <a:rPr lang="en-US" sz="1200" dirty="0">
                <a:latin typeface="Arial" panose="020B0604020202020204" pitchFamily="34" charset="0"/>
                <a:cs typeface="Arial" panose="020B0604020202020204" pitchFamily="34" charset="0"/>
              </a:rPr>
              <a:t>INSET Day 4</a:t>
            </a:r>
          </a:p>
          <a:p>
            <a:pPr algn="ctr"/>
            <a:r>
              <a:rPr lang="en-US" sz="1200" b="1" dirty="0">
                <a:latin typeface="Arial" panose="020B0604020202020204" pitchFamily="34" charset="0"/>
                <a:cs typeface="Arial" panose="020B0604020202020204" pitchFamily="34" charset="0"/>
              </a:rPr>
              <a:t>Week Beginning 29th June - </a:t>
            </a:r>
            <a:r>
              <a:rPr lang="en-US" sz="1200" dirty="0">
                <a:latin typeface="Arial" panose="020B0604020202020204" pitchFamily="34" charset="0"/>
                <a:cs typeface="Arial" panose="020B0604020202020204" pitchFamily="34" charset="0"/>
              </a:rPr>
              <a:t>"Whose Shoes Shall You Choose" Careers Week</a:t>
            </a:r>
          </a:p>
          <a:p>
            <a:pPr algn="ctr"/>
            <a:r>
              <a:rPr lang="en-US" sz="1200" b="1" dirty="0">
                <a:latin typeface="Arial" panose="020B0604020202020204" pitchFamily="34" charset="0"/>
                <a:cs typeface="Arial" panose="020B0604020202020204" pitchFamily="34" charset="0"/>
              </a:rPr>
              <a:t>Wednesday 1st July - </a:t>
            </a:r>
            <a:r>
              <a:rPr lang="en-US" sz="1200" dirty="0">
                <a:latin typeface="Arial" panose="020B0604020202020204" pitchFamily="34" charset="0"/>
                <a:cs typeface="Arial" panose="020B0604020202020204" pitchFamily="34" charset="0"/>
              </a:rPr>
              <a:t>Class Photos</a:t>
            </a:r>
          </a:p>
          <a:p>
            <a:pPr algn="ctr"/>
            <a:r>
              <a:rPr lang="en-US" sz="1200" b="1" dirty="0">
                <a:latin typeface="Arial" panose="020B0604020202020204" pitchFamily="34" charset="0"/>
                <a:cs typeface="Arial" panose="020B0604020202020204" pitchFamily="34" charset="0"/>
              </a:rPr>
              <a:t>Tuesday 7th &amp; Wednesday 8th July - </a:t>
            </a:r>
            <a:r>
              <a:rPr lang="en-US" sz="1200" dirty="0">
                <a:latin typeface="Arial" panose="020B0604020202020204" pitchFamily="34" charset="0"/>
                <a:cs typeface="Arial" panose="020B0604020202020204" pitchFamily="34" charset="0"/>
              </a:rPr>
              <a:t>Parents' evenings</a:t>
            </a:r>
          </a:p>
          <a:p>
            <a:pPr algn="ctr"/>
            <a:r>
              <a:rPr lang="en-US" sz="1200" b="1" dirty="0">
                <a:latin typeface="Arial" panose="020B0604020202020204" pitchFamily="34" charset="0"/>
                <a:cs typeface="Arial" panose="020B0604020202020204" pitchFamily="34" charset="0"/>
              </a:rPr>
              <a:t>Friday 10th July - </a:t>
            </a:r>
            <a:r>
              <a:rPr lang="en-US" sz="1200" dirty="0">
                <a:latin typeface="Arial" panose="020B0604020202020204" pitchFamily="34" charset="0"/>
                <a:cs typeface="Arial" panose="020B0604020202020204" pitchFamily="34" charset="0"/>
              </a:rPr>
              <a:t>Reports to families</a:t>
            </a:r>
          </a:p>
          <a:p>
            <a:pPr algn="ctr"/>
            <a:r>
              <a:rPr lang="en-US" sz="1200" b="1" dirty="0">
                <a:latin typeface="Arial" panose="020B0604020202020204" pitchFamily="34" charset="0"/>
                <a:cs typeface="Arial" panose="020B0604020202020204" pitchFamily="34" charset="0"/>
              </a:rPr>
              <a:t>Wednesday 15th July - </a:t>
            </a:r>
            <a:r>
              <a:rPr lang="en-US" sz="1200" dirty="0">
                <a:latin typeface="Arial" panose="020B0604020202020204" pitchFamily="34" charset="0"/>
                <a:cs typeface="Arial" panose="020B0604020202020204" pitchFamily="34" charset="0"/>
              </a:rPr>
              <a:t>Carnival</a:t>
            </a:r>
          </a:p>
          <a:p>
            <a:pPr algn="ctr"/>
            <a:r>
              <a:rPr lang="en-US" sz="1200" b="1" dirty="0">
                <a:latin typeface="Arial" panose="020B0604020202020204" pitchFamily="34" charset="0"/>
                <a:cs typeface="Arial" panose="020B0604020202020204" pitchFamily="34" charset="0"/>
              </a:rPr>
              <a:t>Friday 17th July - </a:t>
            </a:r>
            <a:r>
              <a:rPr lang="en-US" sz="1200" dirty="0">
                <a:latin typeface="Arial" panose="020B0604020202020204" pitchFamily="34" charset="0"/>
                <a:cs typeface="Arial" panose="020B0604020202020204" pitchFamily="34" charset="0"/>
              </a:rPr>
              <a:t>Break up for Summer</a:t>
            </a:r>
          </a:p>
          <a:p>
            <a:pPr algn="ctr"/>
            <a:r>
              <a:rPr lang="en-US" sz="1200" b="1" dirty="0">
                <a:latin typeface="Arial" panose="020B0604020202020204" pitchFamily="34" charset="0"/>
                <a:cs typeface="Arial" panose="020B0604020202020204" pitchFamily="34" charset="0"/>
              </a:rPr>
              <a:t>Monday 20th July - </a:t>
            </a:r>
            <a:r>
              <a:rPr lang="en-US" sz="1200" dirty="0">
                <a:latin typeface="Arial" panose="020B0604020202020204" pitchFamily="34" charset="0"/>
                <a:cs typeface="Arial" panose="020B0604020202020204" pitchFamily="34" charset="0"/>
              </a:rPr>
              <a:t>INSET Day 5</a:t>
            </a:r>
          </a:p>
          <a:p>
            <a:pPr algn="ctr"/>
            <a:endParaRPr lang="en-US" sz="1200" dirty="0">
              <a:latin typeface="Arial" panose="020B0604020202020204" pitchFamily="34" charset="0"/>
              <a:cs typeface="Arial" panose="020B0604020202020204" pitchFamily="34" charset="0"/>
            </a:endParaRPr>
          </a:p>
          <a:p>
            <a:pPr algn="ctr"/>
            <a:r>
              <a:rPr lang="en-US" sz="1200" b="1" dirty="0">
                <a:latin typeface="Arial" panose="020B0604020202020204" pitchFamily="34" charset="0"/>
                <a:cs typeface="Arial" panose="020B0604020202020204" pitchFamily="34" charset="0"/>
              </a:rPr>
              <a:t>Autumn Term 2026</a:t>
            </a:r>
          </a:p>
          <a:p>
            <a:pPr algn="ctr"/>
            <a:r>
              <a:rPr lang="en-US" sz="1200" b="1" dirty="0">
                <a:latin typeface="Arial" panose="020B0604020202020204" pitchFamily="34" charset="0"/>
                <a:cs typeface="Arial" panose="020B0604020202020204" pitchFamily="34" charset="0"/>
              </a:rPr>
              <a:t>Tuesday 1st September - </a:t>
            </a:r>
            <a:r>
              <a:rPr lang="en-US" sz="1200" dirty="0">
                <a:latin typeface="Arial" panose="020B0604020202020204" pitchFamily="34" charset="0"/>
                <a:cs typeface="Arial" panose="020B0604020202020204" pitchFamily="34" charset="0"/>
              </a:rPr>
              <a:t>INSET Day 1</a:t>
            </a:r>
          </a:p>
          <a:p>
            <a:pPr algn="ctr"/>
            <a:r>
              <a:rPr lang="en-US" sz="1100" b="1" dirty="0">
                <a:latin typeface="Arial" panose="020B0604020202020204" pitchFamily="34" charset="0"/>
                <a:cs typeface="Arial" panose="020B0604020202020204" pitchFamily="34" charset="0"/>
              </a:rPr>
              <a:t>Wednesday 2nd September </a:t>
            </a:r>
            <a:r>
              <a:rPr lang="en-US" sz="1100" dirty="0">
                <a:latin typeface="Arial" panose="020B0604020202020204" pitchFamily="34" charset="0"/>
                <a:cs typeface="Arial" panose="020B0604020202020204" pitchFamily="34" charset="0"/>
              </a:rPr>
              <a:t>- Children return to school for Autumn Term</a:t>
            </a:r>
          </a:p>
          <a:p>
            <a:pPr algn="ct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423056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454331" y="1368031"/>
            <a:ext cx="9039497" cy="338554"/>
          </a:xfrm>
          <a:prstGeom prst="rect">
            <a:avLst/>
          </a:prstGeom>
          <a:noFill/>
        </p:spPr>
        <p:txBody>
          <a:bodyPr wrap="square" rtlCol="0">
            <a:spAutoFit/>
          </a:bodyPr>
          <a:lstStyle/>
          <a:p>
            <a:pPr algn="ctr"/>
            <a:r>
              <a:rPr lang="en-GB" sz="1600" b="1" dirty="0">
                <a:latin typeface="Arial" panose="020B0604020202020204" pitchFamily="34" charset="0"/>
                <a:cs typeface="Arial" panose="020B0604020202020204" pitchFamily="34" charset="0"/>
              </a:rPr>
              <a:t>Y4 Summer Term </a:t>
            </a:r>
          </a:p>
        </p:txBody>
      </p:sp>
      <p:pic>
        <p:nvPicPr>
          <p:cNvPr id="8" name="Picture 7"/>
          <p:cNvPicPr>
            <a:picLocks noChangeAspect="1"/>
          </p:cNvPicPr>
          <p:nvPr/>
        </p:nvPicPr>
        <p:blipFill>
          <a:blip r:embed="rId3"/>
          <a:stretch>
            <a:fillRect/>
          </a:stretch>
        </p:blipFill>
        <p:spPr>
          <a:xfrm>
            <a:off x="5504737" y="1760077"/>
            <a:ext cx="1066892" cy="931001"/>
          </a:xfrm>
          <a:prstGeom prst="rect">
            <a:avLst/>
          </a:prstGeom>
        </p:spPr>
      </p:pic>
      <p:sp>
        <p:nvSpPr>
          <p:cNvPr id="9" name="TextBox 8"/>
          <p:cNvSpPr txBox="1"/>
          <p:nvPr/>
        </p:nvSpPr>
        <p:spPr>
          <a:xfrm>
            <a:off x="3370216" y="2516378"/>
            <a:ext cx="5657093" cy="938719"/>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Relationships and Health Education</a:t>
            </a:r>
          </a:p>
          <a:p>
            <a:pPr algn="ctr"/>
            <a:r>
              <a:rPr lang="en-GB" sz="1100" dirty="0">
                <a:latin typeface="Arial" panose="020B0604020202020204" pitchFamily="34" charset="0"/>
                <a:cs typeface="Arial" panose="020B0604020202020204" pitchFamily="34" charset="0"/>
              </a:rPr>
              <a:t>In our weekly circle times and other lessons, one of the things we are exploring is how we show fairness towards other people. We will be looking at how we can help others in the world and make the world a ‘fairer’ place. We will also be looking at how racism can be defined. </a:t>
            </a:r>
          </a:p>
        </p:txBody>
      </p:sp>
      <p:pic>
        <p:nvPicPr>
          <p:cNvPr id="10" name="Picture 9"/>
          <p:cNvPicPr>
            <a:picLocks noChangeAspect="1"/>
          </p:cNvPicPr>
          <p:nvPr/>
        </p:nvPicPr>
        <p:blipFill>
          <a:blip r:embed="rId4"/>
          <a:stretch>
            <a:fillRect/>
          </a:stretch>
        </p:blipFill>
        <p:spPr>
          <a:xfrm>
            <a:off x="9990552" y="1199538"/>
            <a:ext cx="1702829" cy="835224"/>
          </a:xfrm>
          <a:prstGeom prst="rect">
            <a:avLst/>
          </a:prstGeom>
        </p:spPr>
      </p:pic>
      <p:sp>
        <p:nvSpPr>
          <p:cNvPr id="12" name="TextBox 11"/>
          <p:cNvSpPr txBox="1"/>
          <p:nvPr/>
        </p:nvSpPr>
        <p:spPr>
          <a:xfrm>
            <a:off x="9304094" y="1936763"/>
            <a:ext cx="2640724" cy="1107996"/>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Physical Development</a:t>
            </a:r>
          </a:p>
          <a:p>
            <a:pPr algn="ctr"/>
            <a:r>
              <a:rPr lang="en-GB" sz="1100" dirty="0">
                <a:latin typeface="Arial" panose="020B0604020202020204" pitchFamily="34" charset="0"/>
                <a:cs typeface="Arial" panose="020B0604020202020204" pitchFamily="34" charset="0"/>
              </a:rPr>
              <a:t>Our outdoor PE sessions are athletics skills: running, jumping, throwing etc. During our indoor sessions we are doing swimming at Hillsborough swimming baths. </a:t>
            </a:r>
            <a:endParaRPr lang="en-GB" sz="1100" b="1" dirty="0">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5"/>
          <a:stretch>
            <a:fillRect/>
          </a:stretch>
        </p:blipFill>
        <p:spPr>
          <a:xfrm>
            <a:off x="759327" y="970592"/>
            <a:ext cx="1390008" cy="952076"/>
          </a:xfrm>
          <a:prstGeom prst="rect">
            <a:avLst/>
          </a:prstGeom>
        </p:spPr>
      </p:pic>
      <p:pic>
        <p:nvPicPr>
          <p:cNvPr id="16" name="Picture 15"/>
          <p:cNvPicPr>
            <a:picLocks noChangeAspect="1"/>
          </p:cNvPicPr>
          <p:nvPr/>
        </p:nvPicPr>
        <p:blipFill>
          <a:blip r:embed="rId6"/>
          <a:stretch>
            <a:fillRect/>
          </a:stretch>
        </p:blipFill>
        <p:spPr>
          <a:xfrm>
            <a:off x="914142" y="4117555"/>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pic>
        <p:nvPicPr>
          <p:cNvPr id="20" name="Picture 19"/>
          <p:cNvPicPr>
            <a:picLocks noChangeAspect="1"/>
          </p:cNvPicPr>
          <p:nvPr/>
        </p:nvPicPr>
        <p:blipFill>
          <a:blip r:embed="rId7"/>
          <a:stretch>
            <a:fillRect/>
          </a:stretch>
        </p:blipFill>
        <p:spPr>
          <a:xfrm>
            <a:off x="5605038" y="4156990"/>
            <a:ext cx="1048603" cy="651405"/>
          </a:xfrm>
          <a:prstGeom prst="rect">
            <a:avLst/>
          </a:prstGeom>
        </p:spPr>
      </p:pic>
      <p:sp>
        <p:nvSpPr>
          <p:cNvPr id="23" name="TextBox 22"/>
          <p:cNvSpPr txBox="1"/>
          <p:nvPr/>
        </p:nvSpPr>
        <p:spPr>
          <a:xfrm>
            <a:off x="3267781" y="4915380"/>
            <a:ext cx="5723118" cy="1277273"/>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Understanding the World</a:t>
            </a: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Geography is the main subject for this term, thinking about our local environment and learning lots of skills. Your child will be building on their skills of fieldwork.</a:t>
            </a:r>
          </a:p>
          <a:p>
            <a:pPr algn="ctr"/>
            <a:r>
              <a:rPr lang="en-GB" sz="1100" dirty="0">
                <a:latin typeface="Arial" panose="020B0604020202020204" pitchFamily="34" charset="0"/>
                <a:cs typeface="Arial" panose="020B0604020202020204" pitchFamily="34" charset="0"/>
              </a:rPr>
              <a:t>In science, through investigations and lessons the children will learn about living things and their habitats, linking to our geography and some of our writing. We will also look at animals, including humans. In this, we look at the human digestive system and our teeth!</a:t>
            </a:r>
          </a:p>
          <a:p>
            <a:pPr algn="ctr"/>
            <a:endParaRPr lang="en-GB" sz="1100" dirty="0">
              <a:latin typeface="Arial" panose="020B0604020202020204" pitchFamily="34" charset="0"/>
              <a:cs typeface="Arial" panose="020B0604020202020204" pitchFamily="34" charset="0"/>
            </a:endParaRPr>
          </a:p>
        </p:txBody>
      </p:sp>
      <p:pic>
        <p:nvPicPr>
          <p:cNvPr id="24" name="Picture 23"/>
          <p:cNvPicPr>
            <a:picLocks noChangeAspect="1"/>
          </p:cNvPicPr>
          <p:nvPr/>
        </p:nvPicPr>
        <p:blipFill>
          <a:blip r:embed="rId8"/>
          <a:stretch>
            <a:fillRect/>
          </a:stretch>
        </p:blipFill>
        <p:spPr>
          <a:xfrm>
            <a:off x="9920455" y="4117555"/>
            <a:ext cx="1408003" cy="942722"/>
          </a:xfrm>
          <a:prstGeom prst="rect">
            <a:avLst/>
          </a:prstGeom>
        </p:spPr>
      </p:pic>
      <p:sp>
        <p:nvSpPr>
          <p:cNvPr id="25" name="TextBox 24"/>
          <p:cNvSpPr txBox="1"/>
          <p:nvPr/>
        </p:nvSpPr>
        <p:spPr>
          <a:xfrm>
            <a:off x="9366067" y="5075213"/>
            <a:ext cx="2516777" cy="1277273"/>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Expressive Arts and Design</a:t>
            </a:r>
          </a:p>
          <a:p>
            <a:pPr algn="ctr"/>
            <a:r>
              <a:rPr lang="en-GB" sz="1100" dirty="0">
                <a:latin typeface="Arial" panose="020B0604020202020204" pitchFamily="34" charset="0"/>
                <a:cs typeface="Arial" panose="020B0604020202020204" pitchFamily="34" charset="0"/>
              </a:rPr>
              <a:t>We will be looking at a number of different artists and understanding their paintings of still images and the impact they have. In D&amp;T, we will look at turning a 2D shape in to a 3D product. </a:t>
            </a:r>
          </a:p>
        </p:txBody>
      </p:sp>
      <p:sp>
        <p:nvSpPr>
          <p:cNvPr id="17" name="TextBox 16"/>
          <p:cNvSpPr txBox="1"/>
          <p:nvPr/>
        </p:nvSpPr>
        <p:spPr>
          <a:xfrm>
            <a:off x="368533" y="5084657"/>
            <a:ext cx="2630659" cy="1107996"/>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Maths</a:t>
            </a:r>
          </a:p>
          <a:p>
            <a:pPr algn="ctr"/>
            <a:r>
              <a:rPr lang="en-GB" sz="1100" dirty="0">
                <a:latin typeface="Arial" panose="020B0604020202020204" pitchFamily="34" charset="0"/>
                <a:cs typeface="Arial" panose="020B0604020202020204" pitchFamily="34" charset="0"/>
              </a:rPr>
              <a:t>We will be looking at a number of topics including: time, money and properties of shape. We will also have weekly Big Maths sessions covering our CLIC gaps.</a:t>
            </a:r>
          </a:p>
        </p:txBody>
      </p:sp>
      <p:sp>
        <p:nvSpPr>
          <p:cNvPr id="21" name="TextBox 20"/>
          <p:cNvSpPr txBox="1"/>
          <p:nvPr/>
        </p:nvSpPr>
        <p:spPr>
          <a:xfrm>
            <a:off x="397354" y="1936763"/>
            <a:ext cx="2601838" cy="2123658"/>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Literacy</a:t>
            </a:r>
          </a:p>
          <a:p>
            <a:pPr algn="ctr"/>
            <a:r>
              <a:rPr lang="en-GB" sz="1100" dirty="0">
                <a:latin typeface="Arial" panose="020B0604020202020204" pitchFamily="34" charset="0"/>
                <a:cs typeface="Arial" panose="020B0604020202020204" pitchFamily="34" charset="0"/>
              </a:rPr>
              <a:t>We are beginning a new class book for guided reading, The Legend of </a:t>
            </a:r>
            <a:r>
              <a:rPr lang="en-GB" sz="1100" dirty="0" err="1">
                <a:latin typeface="Arial" panose="020B0604020202020204" pitchFamily="34" charset="0"/>
                <a:cs typeface="Arial" panose="020B0604020202020204" pitchFamily="34" charset="0"/>
              </a:rPr>
              <a:t>Podkin</a:t>
            </a:r>
            <a:r>
              <a:rPr lang="en-GB" sz="1100" dirty="0">
                <a:latin typeface="Arial" panose="020B0604020202020204" pitchFamily="34" charset="0"/>
                <a:cs typeface="Arial" panose="020B0604020202020204" pitchFamily="34" charset="0"/>
              </a:rPr>
              <a:t> One Ear. In our guided reading sessions, we will enjoy reading and answering questions about the book. In our writing sessions, we will be writing a biography about Sir David Attenborough and a report about animal classification. In summer 2, we will write to persuade and create poetry. </a:t>
            </a:r>
          </a:p>
        </p:txBody>
      </p:sp>
    </p:spTree>
    <p:extLst>
      <p:ext uri="{BB962C8B-B14F-4D97-AF65-F5344CB8AC3E}">
        <p14:creationId xmlns:p14="http://schemas.microsoft.com/office/powerpoint/2010/main" val="40762063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724297" y="1624628"/>
            <a:ext cx="8625651" cy="4893647"/>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What your child can do to help with their learning</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As you will know from last term, we have an expectation that each child reads at least four times a week. Regular reading is proven to show a progression in a child’s vocabulary; and their writing also benefits. Enjoy reading with your child: books, magazines, recipes, game instructions or newspapers!</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Your child can use flashcards, dice games, bingo or the familiar website we use in school as a way to practise their times tables. During this term, the children will have a multiplication check (that is a national expectation) in the two-week period from 1</a:t>
            </a:r>
            <a:r>
              <a:rPr lang="en-GB" sz="1200" baseline="30000" dirty="0">
                <a:latin typeface="Arial" panose="020B0604020202020204" pitchFamily="34" charset="0"/>
                <a:cs typeface="Arial" panose="020B0604020202020204" pitchFamily="34" charset="0"/>
              </a:rPr>
              <a:t>st</a:t>
            </a:r>
            <a:r>
              <a:rPr lang="en-GB" sz="1200" dirty="0">
                <a:latin typeface="Arial" panose="020B0604020202020204" pitchFamily="34" charset="0"/>
                <a:cs typeface="Arial" panose="020B0604020202020204" pitchFamily="34" charset="0"/>
              </a:rPr>
              <a:t> June.</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hlinkClick r:id="rId3"/>
              </a:rPr>
              <a:t>www.timestables.co.uk</a:t>
            </a:r>
            <a:r>
              <a:rPr lang="en-GB" sz="1200" dirty="0">
                <a:latin typeface="Arial" panose="020B0604020202020204" pitchFamily="34" charset="0"/>
                <a:cs typeface="Arial" panose="020B0604020202020204" pitchFamily="34" charset="0"/>
              </a:rPr>
              <a:t> </a:t>
            </a: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Communication and language</a:t>
            </a:r>
          </a:p>
          <a:p>
            <a:pPr algn="ctr"/>
            <a:r>
              <a:rPr lang="en-GB" sz="1200" dirty="0">
                <a:latin typeface="Arial" panose="020B0604020202020204" pitchFamily="34" charset="0"/>
                <a:cs typeface="Arial" panose="020B0604020202020204" pitchFamily="34" charset="0"/>
              </a:rPr>
              <a:t>These are some of  the key pieces of vocabulary we will encounter during our science topic. Your child could investigate the meanings of these words and make a glossary with the words and the explanations.</a:t>
            </a: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habitat     microhabitat    mini-beasts    vertebrates    invertebrates</a:t>
            </a:r>
          </a:p>
          <a:p>
            <a:pPr algn="ctr"/>
            <a:r>
              <a:rPr lang="en-GB" sz="1200" b="1" dirty="0">
                <a:latin typeface="Arial" panose="020B0604020202020204" pitchFamily="34" charset="0"/>
                <a:cs typeface="Arial" panose="020B0604020202020204" pitchFamily="34" charset="0"/>
              </a:rPr>
              <a:t>mammals   birds    fish    reptiles    amphibians</a:t>
            </a:r>
          </a:p>
          <a:p>
            <a:pPr algn="ctr"/>
            <a:r>
              <a:rPr lang="en-GB" sz="1200" b="1" dirty="0">
                <a:latin typeface="Arial" panose="020B0604020202020204" pitchFamily="34" charset="0"/>
                <a:cs typeface="Arial" panose="020B0604020202020204" pitchFamily="34" charset="0"/>
              </a:rPr>
              <a:t>molluscs    annelids     echinoderms    arachnids    insects		</a:t>
            </a: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Thank you for your support and please send any enquiries to </a:t>
            </a:r>
            <a:r>
              <a:rPr lang="en-GB" sz="1200" b="1" dirty="0">
                <a:latin typeface="Arial" panose="020B0604020202020204" pitchFamily="34" charset="0"/>
                <a:cs typeface="Arial" panose="020B0604020202020204" pitchFamily="34" charset="0"/>
              </a:rPr>
              <a:t>y4@watercliffe.sheffield.sch.uk</a:t>
            </a:r>
            <a:endParaRPr lang="en-GB" dirty="0"/>
          </a:p>
        </p:txBody>
      </p:sp>
      <p:pic>
        <p:nvPicPr>
          <p:cNvPr id="17" name="Picture 16"/>
          <p:cNvPicPr>
            <a:picLocks noChangeAspect="1"/>
          </p:cNvPicPr>
          <p:nvPr/>
        </p:nvPicPr>
        <p:blipFill>
          <a:blip r:embed="rId4"/>
          <a:stretch>
            <a:fillRect/>
          </a:stretch>
        </p:blipFill>
        <p:spPr>
          <a:xfrm>
            <a:off x="5369667" y="3698174"/>
            <a:ext cx="1066892" cy="798645"/>
          </a:xfrm>
          <a:prstGeom prst="rect">
            <a:avLst/>
          </a:prstGeom>
        </p:spPr>
      </p:pic>
      <p:pic>
        <p:nvPicPr>
          <p:cNvPr id="13" name="Picture 2" descr="Mathematics Cartoon Division Clip Art - Math Symbols, HD Png Download ,  Transparent Png Image - PNGitem"/>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467703" y="5290001"/>
            <a:ext cx="1429385" cy="122827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6"/>
          <a:stretch>
            <a:fillRect/>
          </a:stretch>
        </p:blipFill>
        <p:spPr>
          <a:xfrm>
            <a:off x="10801894" y="200297"/>
            <a:ext cx="1054008" cy="1619793"/>
          </a:xfrm>
          <a:prstGeom prst="rect">
            <a:avLst/>
          </a:prstGeom>
        </p:spPr>
      </p:pic>
      <p:pic>
        <p:nvPicPr>
          <p:cNvPr id="10" name="Picture 9"/>
          <p:cNvPicPr>
            <a:picLocks noChangeAspect="1"/>
          </p:cNvPicPr>
          <p:nvPr/>
        </p:nvPicPr>
        <p:blipFill>
          <a:blip r:embed="rId7"/>
          <a:stretch>
            <a:fillRect/>
          </a:stretch>
        </p:blipFill>
        <p:spPr>
          <a:xfrm>
            <a:off x="345721" y="5012678"/>
            <a:ext cx="2049136" cy="1372921"/>
          </a:xfrm>
          <a:prstGeom prst="rect">
            <a:avLst/>
          </a:prstGeom>
        </p:spPr>
      </p:pic>
      <p:pic>
        <p:nvPicPr>
          <p:cNvPr id="4" name="Picture 3">
            <a:extLst>
              <a:ext uri="{FF2B5EF4-FFF2-40B4-BE49-F238E27FC236}">
                <a16:creationId xmlns:a16="http://schemas.microsoft.com/office/drawing/2014/main" id="{65F35A69-006C-4354-9F1D-CF0A123CAE5B}"/>
              </a:ext>
            </a:extLst>
          </p:cNvPr>
          <p:cNvPicPr>
            <a:picLocks noChangeAspect="1"/>
          </p:cNvPicPr>
          <p:nvPr/>
        </p:nvPicPr>
        <p:blipFill>
          <a:blip r:embed="rId8"/>
          <a:stretch>
            <a:fillRect/>
          </a:stretch>
        </p:blipFill>
        <p:spPr>
          <a:xfrm>
            <a:off x="274162" y="200297"/>
            <a:ext cx="1381461" cy="1868193"/>
          </a:xfrm>
          <a:prstGeom prst="rect">
            <a:avLst/>
          </a:prstGeom>
        </p:spPr>
      </p:pic>
    </p:spTree>
    <p:extLst>
      <p:ext uri="{BB962C8B-B14F-4D97-AF65-F5344CB8AC3E}">
        <p14:creationId xmlns:p14="http://schemas.microsoft.com/office/powerpoint/2010/main" val="8367915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2207</TotalTime>
  <Words>963</Words>
  <Application>Microsoft Office PowerPoint</Application>
  <PresentationFormat>Widescreen</PresentationFormat>
  <Paragraphs>63</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Gemma Eden</cp:lastModifiedBy>
  <cp:revision>130</cp:revision>
  <dcterms:created xsi:type="dcterms:W3CDTF">2021-08-06T08:19:36Z</dcterms:created>
  <dcterms:modified xsi:type="dcterms:W3CDTF">2026-04-12T12:40:50Z</dcterms:modified>
</cp:coreProperties>
</file>