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57" r:id="rId3"/>
    <p:sldId id="256" r:id="rId4"/>
    <p:sldId id="258"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3" autoAdjust="0"/>
    <p:restoredTop sz="94660"/>
  </p:normalViewPr>
  <p:slideViewPr>
    <p:cSldViewPr snapToGrid="0">
      <p:cViewPr varScale="1">
        <p:scale>
          <a:sx n="73" d="100"/>
          <a:sy n="73" d="100"/>
        </p:scale>
        <p:origin x="618"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29/08/2024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3577339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29/08/2024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6036551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A1846FF-C2CE-4C40-8D68-8288F2D1D6EF}" type="datetimeFigureOut">
              <a:rPr lang="en-GB" smtClean="0"/>
              <a:t>29/08/2024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8945741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A1846FF-C2CE-4C40-8D68-8288F2D1D6EF}" type="datetimeFigureOut">
              <a:rPr lang="en-GB" smtClean="0"/>
              <a:t>29/08/2024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4486081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A1846FF-C2CE-4C40-8D68-8288F2D1D6EF}" type="datetimeFigureOut">
              <a:rPr lang="en-GB" smtClean="0"/>
              <a:t>29/08/2024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170649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A1846FF-C2CE-4C40-8D68-8288F2D1D6EF}" type="datetimeFigureOut">
              <a:rPr lang="en-GB" smtClean="0"/>
              <a:t>29/08/2024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939423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1846FF-C2CE-4C40-8D68-8288F2D1D6EF}" type="datetimeFigureOut">
              <a:rPr lang="en-GB" smtClean="0"/>
              <a:t>29/08/2024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847185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A1846FF-C2CE-4C40-8D68-8288F2D1D6EF}" type="datetimeFigureOut">
              <a:rPr lang="en-GB" smtClean="0"/>
              <a:t>29/08/2024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4338384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A1846FF-C2CE-4C40-8D68-8288F2D1D6EF}" type="datetimeFigureOut">
              <a:rPr lang="en-GB" smtClean="0"/>
              <a:t>29/08/2024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191497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29/08/2024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205083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29/08/2024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3533087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1846FF-C2CE-4C40-8D68-8288F2D1D6EF}" type="datetimeFigureOut">
              <a:rPr lang="en-GB" smtClean="0"/>
              <a:t>29/08/2024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7796C54-381A-4F71-9F5A-0E1AAC453878}" type="slidenum">
              <a:rPr lang="en-GB" smtClean="0"/>
              <a:t>‹#›</a:t>
            </a:fld>
            <a:endParaRPr lang="en-GB"/>
          </a:p>
        </p:txBody>
      </p:sp>
    </p:spTree>
    <p:extLst>
      <p:ext uri="{BB962C8B-B14F-4D97-AF65-F5344CB8AC3E}">
        <p14:creationId xmlns:p14="http://schemas.microsoft.com/office/powerpoint/2010/main" val="9758404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4.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hyperlink" Target="https://play.ttrockstars.com/auth" TargetMode="External"/><Relationship Id="rId7" Type="http://schemas.openxmlformats.org/officeDocument/2006/relationships/image" Target="../media/image21.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20.jpeg"/><Relationship Id="rId5" Type="http://schemas.openxmlformats.org/officeDocument/2006/relationships/image" Target="../media/image19.png"/><Relationship Id="rId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29279" y="200297"/>
            <a:ext cx="6547671" cy="1424331"/>
          </a:xfrm>
          <a:prstGeom prst="rect">
            <a:avLst/>
          </a:prstGeom>
        </p:spPr>
      </p:pic>
      <p:sp>
        <p:nvSpPr>
          <p:cNvPr id="3" name="TextBox 2"/>
          <p:cNvSpPr txBox="1"/>
          <p:nvPr/>
        </p:nvSpPr>
        <p:spPr>
          <a:xfrm>
            <a:off x="1749125" y="1624628"/>
            <a:ext cx="8307977" cy="4524315"/>
          </a:xfrm>
          <a:prstGeom prst="rect">
            <a:avLst/>
          </a:prstGeom>
          <a:noFill/>
        </p:spPr>
        <p:txBody>
          <a:bodyPr wrap="square" rtlCol="0">
            <a:spAutoFit/>
          </a:bodyPr>
          <a:lstStyle/>
          <a:p>
            <a:pPr algn="ctr"/>
            <a:r>
              <a:rPr lang="en-GB" sz="1600" b="1" u="sng" dirty="0">
                <a:latin typeface="Arial" panose="020B0604020202020204" pitchFamily="34" charset="0"/>
                <a:cs typeface="Arial" panose="020B0604020202020204" pitchFamily="34" charset="0"/>
              </a:rPr>
              <a:t>Y4 Important Dates for your diary</a:t>
            </a:r>
            <a:endParaRPr lang="en-GB" sz="1600" dirty="0">
              <a:latin typeface="Arial" panose="020B0604020202020204" pitchFamily="34" charset="0"/>
              <a:cs typeface="Arial" panose="020B0604020202020204" pitchFamily="34" charset="0"/>
            </a:endParaRPr>
          </a:p>
          <a:p>
            <a:pPr algn="ctr"/>
            <a:endParaRPr lang="en-GB" sz="1600" b="1" dirty="0">
              <a:latin typeface="Arial" panose="020B0604020202020204" pitchFamily="34" charset="0"/>
              <a:cs typeface="Arial" panose="020B0604020202020204" pitchFamily="34" charset="0"/>
            </a:endParaRPr>
          </a:p>
          <a:p>
            <a:pPr algn="ctr"/>
            <a:r>
              <a:rPr lang="en-GB" sz="1600" b="1" dirty="0">
                <a:latin typeface="Arial" panose="020B0604020202020204" pitchFamily="34" charset="0"/>
                <a:cs typeface="Arial" panose="020B0604020202020204" pitchFamily="34" charset="0"/>
              </a:rPr>
              <a:t>Monday 2nd September - Training Day 1 School closed to children</a:t>
            </a:r>
          </a:p>
          <a:p>
            <a:pPr algn="ctr"/>
            <a:r>
              <a:rPr lang="en-GB" sz="1600" dirty="0">
                <a:latin typeface="Arial" panose="020B0604020202020204" pitchFamily="34" charset="0"/>
                <a:cs typeface="Arial" panose="020B0604020202020204" pitchFamily="34" charset="0"/>
              </a:rPr>
              <a:t>Tuesday 3rd September - Children back at school</a:t>
            </a:r>
          </a:p>
          <a:p>
            <a:pPr algn="ctr"/>
            <a:r>
              <a:rPr lang="en-GB" sz="1600" dirty="0">
                <a:latin typeface="Arial" panose="020B0604020202020204" pitchFamily="34" charset="0"/>
                <a:cs typeface="Arial" panose="020B0604020202020204" pitchFamily="34" charset="0"/>
              </a:rPr>
              <a:t>Wednesday 25th September - Individual Photos</a:t>
            </a:r>
          </a:p>
          <a:p>
            <a:pPr algn="ctr"/>
            <a:r>
              <a:rPr lang="en-GB" sz="1600" dirty="0">
                <a:latin typeface="Arial" panose="020B0604020202020204" pitchFamily="34" charset="0"/>
                <a:cs typeface="Arial" panose="020B0604020202020204" pitchFamily="34" charset="0"/>
              </a:rPr>
              <a:t>Wednesday 2</a:t>
            </a:r>
            <a:r>
              <a:rPr lang="en-GB" sz="1600" baseline="30000" dirty="0">
                <a:latin typeface="Arial" panose="020B0604020202020204" pitchFamily="34" charset="0"/>
                <a:cs typeface="Arial" panose="020B0604020202020204" pitchFamily="34" charset="0"/>
              </a:rPr>
              <a:t>nd</a:t>
            </a:r>
            <a:r>
              <a:rPr lang="en-GB" sz="1600" dirty="0">
                <a:latin typeface="Arial" panose="020B0604020202020204" pitchFamily="34" charset="0"/>
                <a:cs typeface="Arial" panose="020B0604020202020204" pitchFamily="34" charset="0"/>
              </a:rPr>
              <a:t> October – Y4 </a:t>
            </a:r>
            <a:r>
              <a:rPr lang="en-GB" sz="1600" dirty="0" err="1">
                <a:latin typeface="Arial" panose="020B0604020202020204" pitchFamily="34" charset="0"/>
                <a:cs typeface="Arial" panose="020B0604020202020204" pitchFamily="34" charset="0"/>
              </a:rPr>
              <a:t>Murton</a:t>
            </a:r>
            <a:r>
              <a:rPr lang="en-GB" sz="1600" dirty="0">
                <a:latin typeface="Arial" panose="020B0604020202020204" pitchFamily="34" charset="0"/>
                <a:cs typeface="Arial" panose="020B0604020202020204" pitchFamily="34" charset="0"/>
              </a:rPr>
              <a:t> Park Visit</a:t>
            </a:r>
          </a:p>
          <a:p>
            <a:pPr algn="ctr"/>
            <a:r>
              <a:rPr lang="en-GB" sz="1600" dirty="0">
                <a:latin typeface="Arial" panose="020B0604020202020204" pitchFamily="34" charset="0"/>
                <a:cs typeface="Arial" panose="020B0604020202020204" pitchFamily="34" charset="0"/>
              </a:rPr>
              <a:t>Friday 4th October - Flu Vaccinations</a:t>
            </a:r>
          </a:p>
          <a:p>
            <a:pPr algn="ctr"/>
            <a:r>
              <a:rPr lang="en-GB" sz="1600" dirty="0">
                <a:latin typeface="Arial" panose="020B0604020202020204" pitchFamily="34" charset="0"/>
                <a:cs typeface="Arial" panose="020B0604020202020204" pitchFamily="34" charset="0"/>
              </a:rPr>
              <a:t>Tuesday 8th &amp; Wednesday 9th October - Parents Evenings</a:t>
            </a:r>
          </a:p>
          <a:p>
            <a:pPr algn="ctr"/>
            <a:r>
              <a:rPr lang="en-GB" sz="1600" dirty="0">
                <a:latin typeface="Arial" panose="020B0604020202020204" pitchFamily="34" charset="0"/>
                <a:cs typeface="Arial" panose="020B0604020202020204" pitchFamily="34" charset="0"/>
              </a:rPr>
              <a:t>Friday 25th October - Spooky Dress Up Day &amp; Cosy Read</a:t>
            </a:r>
          </a:p>
          <a:p>
            <a:pPr algn="ctr"/>
            <a:r>
              <a:rPr lang="en-GB" sz="1600" dirty="0">
                <a:latin typeface="Arial" panose="020B0604020202020204" pitchFamily="34" charset="0"/>
                <a:cs typeface="Arial" panose="020B0604020202020204" pitchFamily="34" charset="0"/>
              </a:rPr>
              <a:t>Friday 25th October - Break up</a:t>
            </a:r>
          </a:p>
          <a:p>
            <a:pPr algn="ctr"/>
            <a:r>
              <a:rPr lang="en-GB" sz="1600" dirty="0">
                <a:latin typeface="Arial" panose="020B0604020202020204" pitchFamily="34" charset="0"/>
                <a:cs typeface="Arial" panose="020B0604020202020204" pitchFamily="34" charset="0"/>
              </a:rPr>
              <a:t>Monday 4th November - Children back at school</a:t>
            </a:r>
          </a:p>
          <a:p>
            <a:pPr algn="ctr"/>
            <a:r>
              <a:rPr lang="en-GB" sz="1600" b="1" dirty="0">
                <a:latin typeface="Arial" panose="020B0604020202020204" pitchFamily="34" charset="0"/>
                <a:cs typeface="Arial" panose="020B0604020202020204" pitchFamily="34" charset="0"/>
              </a:rPr>
              <a:t>Wednesday 27th November - Training Day 2 School closed to children</a:t>
            </a:r>
          </a:p>
          <a:p>
            <a:pPr algn="ctr"/>
            <a:r>
              <a:rPr lang="en-GB" sz="1600" dirty="0">
                <a:latin typeface="Arial" panose="020B0604020202020204" pitchFamily="34" charset="0"/>
                <a:cs typeface="Arial" panose="020B0604020202020204" pitchFamily="34" charset="0"/>
              </a:rPr>
              <a:t>Monday 2nd December - Step into Christmas parent craft event</a:t>
            </a:r>
          </a:p>
          <a:p>
            <a:pPr algn="ctr"/>
            <a:r>
              <a:rPr lang="en-GB" sz="1600" dirty="0">
                <a:latin typeface="Arial" panose="020B0604020202020204" pitchFamily="34" charset="0"/>
                <a:cs typeface="Arial" panose="020B0604020202020204" pitchFamily="34" charset="0"/>
              </a:rPr>
              <a:t>Wednesday 4th December - Christmas Fayre</a:t>
            </a:r>
          </a:p>
          <a:p>
            <a:pPr algn="ctr"/>
            <a:r>
              <a:rPr lang="en-GB" sz="1600" dirty="0">
                <a:latin typeface="Arial" panose="020B0604020202020204" pitchFamily="34" charset="0"/>
                <a:cs typeface="Arial" panose="020B0604020202020204" pitchFamily="34" charset="0"/>
              </a:rPr>
              <a:t>Wednesday 18th December - Christmas Dinner &amp; Cosy Read </a:t>
            </a:r>
          </a:p>
          <a:p>
            <a:pPr algn="ctr"/>
            <a:r>
              <a:rPr lang="en-GB" sz="1600" b="1" dirty="0">
                <a:latin typeface="Arial" panose="020B0604020202020204" pitchFamily="34" charset="0"/>
                <a:cs typeface="Arial" panose="020B0604020202020204" pitchFamily="34" charset="0"/>
              </a:rPr>
              <a:t>Friday 20th December - Break Up</a:t>
            </a:r>
          </a:p>
          <a:p>
            <a:pPr algn="ctr"/>
            <a:endParaRPr lang="en-GB" sz="1600" dirty="0">
              <a:latin typeface="Arial" panose="020B0604020202020204" pitchFamily="34" charset="0"/>
              <a:cs typeface="Arial" panose="020B0604020202020204" pitchFamily="34" charset="0"/>
            </a:endParaRPr>
          </a:p>
          <a:p>
            <a:pPr algn="ctr"/>
            <a:r>
              <a:rPr lang="en-GB" sz="1600" dirty="0">
                <a:latin typeface="Arial" panose="020B0604020202020204" pitchFamily="34" charset="0"/>
                <a:cs typeface="Arial" panose="020B0604020202020204" pitchFamily="34" charset="0"/>
              </a:rPr>
              <a:t>Monday 6th January - Spring Term starts</a:t>
            </a:r>
          </a:p>
        </p:txBody>
      </p:sp>
      <p:pic>
        <p:nvPicPr>
          <p:cNvPr id="1030" name="Picture 6" descr="The Best Kids Halloween Outfits Under £30"/>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1518" y="366077"/>
            <a:ext cx="1645603" cy="1645603"/>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20,020 Halloween Kids Illustrations &amp; Clip Art - iStock"/>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320581" y="366077"/>
            <a:ext cx="2468404" cy="1645603"/>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autumn | Definition, Characteristics, &amp; Facts | Britannica"/>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51518" y="2712428"/>
            <a:ext cx="2236303" cy="1489937"/>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Why do trees think autumn is already here and why is that bad? - CBBC  Newsround"/>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320581" y="2712428"/>
            <a:ext cx="2442471" cy="1447165"/>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Turkey Christmas Dinner With All The Trimmings | Gousto"/>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830901" y="4555442"/>
            <a:ext cx="1932151" cy="1932151"/>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Christmas"/>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65383" y="4903113"/>
            <a:ext cx="2677076" cy="15058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42339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700244" y="217715"/>
            <a:ext cx="6547671" cy="1398205"/>
          </a:xfrm>
          <a:prstGeom prst="rect">
            <a:avLst/>
          </a:prstGeom>
        </p:spPr>
      </p:pic>
      <p:sp>
        <p:nvSpPr>
          <p:cNvPr id="4" name="Rectangle 3"/>
          <p:cNvSpPr/>
          <p:nvPr/>
        </p:nvSpPr>
        <p:spPr>
          <a:xfrm>
            <a:off x="600892" y="1562638"/>
            <a:ext cx="10920548" cy="954107"/>
          </a:xfrm>
          <a:prstGeom prst="rect">
            <a:avLst/>
          </a:prstGeom>
        </p:spPr>
        <p:txBody>
          <a:bodyPr wrap="square">
            <a:spAutoFit/>
          </a:bodyPr>
          <a:lstStyle/>
          <a:p>
            <a:pPr algn="ctr"/>
            <a:endParaRPr lang="en-GB" sz="1400" dirty="0">
              <a:latin typeface="Arial" panose="020B0604020202020204" pitchFamily="34" charset="0"/>
              <a:ea typeface="Times New Roman" panose="02020603050405020304" pitchFamily="18" charset="0"/>
            </a:endParaRPr>
          </a:p>
          <a:p>
            <a:pPr algn="ctr"/>
            <a:r>
              <a:rPr lang="en-GB" sz="1400" dirty="0">
                <a:latin typeface="Arial" panose="020B0604020202020204" pitchFamily="34" charset="0"/>
                <a:ea typeface="Times New Roman" panose="02020603050405020304" pitchFamily="18" charset="0"/>
              </a:rPr>
              <a:t>The main themes for this term are historical and children learn about ‘settlement’, ‘power’ and ‘</a:t>
            </a:r>
            <a:r>
              <a:rPr lang="en-GB" sz="1400">
                <a:latin typeface="Arial" panose="020B0604020202020204" pitchFamily="34" charset="0"/>
                <a:ea typeface="Times New Roman" panose="02020603050405020304" pitchFamily="18" charset="0"/>
              </a:rPr>
              <a:t>invasion’. </a:t>
            </a:r>
            <a:r>
              <a:rPr lang="en-GB" sz="1400" dirty="0">
                <a:latin typeface="Arial" panose="020B0604020202020204" pitchFamily="34" charset="0"/>
                <a:ea typeface="Times New Roman" panose="02020603050405020304" pitchFamily="18" charset="0"/>
              </a:rPr>
              <a:t>The children will look at the early settlers in Britain – the Picts, Scots, Anglo Saxons and Vikings – and their contest for power. They learn about what invasion is, and the reasons behind it, some were more successful than others! We will also be visiting </a:t>
            </a:r>
            <a:r>
              <a:rPr lang="en-GB" sz="1400" dirty="0" err="1">
                <a:latin typeface="Arial" panose="020B0604020202020204" pitchFamily="34" charset="0"/>
                <a:ea typeface="Times New Roman" panose="02020603050405020304" pitchFamily="18" charset="0"/>
              </a:rPr>
              <a:t>Murton</a:t>
            </a:r>
            <a:r>
              <a:rPr lang="en-GB" sz="1400" dirty="0">
                <a:latin typeface="Arial" panose="020B0604020202020204" pitchFamily="34" charset="0"/>
                <a:ea typeface="Times New Roman" panose="02020603050405020304" pitchFamily="18" charset="0"/>
              </a:rPr>
              <a:t> Park to become Anglo-Saxons. </a:t>
            </a:r>
          </a:p>
        </p:txBody>
      </p:sp>
      <p:sp>
        <p:nvSpPr>
          <p:cNvPr id="5" name="Rectangle 4"/>
          <p:cNvSpPr/>
          <p:nvPr/>
        </p:nvSpPr>
        <p:spPr>
          <a:xfrm>
            <a:off x="418009" y="3065417"/>
            <a:ext cx="3239589" cy="2123658"/>
          </a:xfrm>
          <a:prstGeom prst="rect">
            <a:avLst/>
          </a:prstGeom>
        </p:spPr>
        <p:txBody>
          <a:bodyPr wrap="square">
            <a:spAutoFit/>
          </a:bodyPr>
          <a:lstStyle/>
          <a:p>
            <a:pPr algn="ctr">
              <a:spcAft>
                <a:spcPts val="0"/>
              </a:spcAft>
            </a:pPr>
            <a:r>
              <a:rPr lang="en-GB" sz="1200" b="1" dirty="0">
                <a:latin typeface="Arial" panose="020B0604020202020204" pitchFamily="34" charset="0"/>
                <a:ea typeface="Times New Roman" panose="02020603050405020304" pitchFamily="18" charset="0"/>
                <a:cs typeface="Arial" panose="020B0604020202020204" pitchFamily="34" charset="0"/>
              </a:rPr>
              <a:t>P.E. Days and Kit</a:t>
            </a:r>
            <a:endParaRPr lang="en-GB" sz="1200" dirty="0">
              <a:effectLst/>
              <a:latin typeface="Arial" panose="020B0604020202020204" pitchFamily="34" charset="0"/>
              <a:ea typeface="Times New Roman" panose="02020603050405020304" pitchFamily="18" charset="0"/>
              <a:cs typeface="Arial" panose="020B0604020202020204" pitchFamily="34" charset="0"/>
            </a:endParaRPr>
          </a:p>
          <a:p>
            <a:pPr algn="ctr">
              <a:spcAft>
                <a:spcPts val="0"/>
              </a:spcAft>
            </a:pPr>
            <a:r>
              <a:rPr lang="en-GB" sz="1200" dirty="0">
                <a:latin typeface="Arial" panose="020B0604020202020204" pitchFamily="34" charset="0"/>
                <a:ea typeface="Times New Roman" panose="02020603050405020304" pitchFamily="18" charset="0"/>
                <a:cs typeface="Arial" panose="020B0604020202020204" pitchFamily="34" charset="0"/>
              </a:rPr>
              <a:t>Our PE days are to be confirmed, but we will let you know shortly. Children will need to have a PE kit in school for these days.  Please ensure your child has a white T-shirt and black shorts, tracksuit bottoms or leggings for these sessions. It is also essential that your child has suitable shoes for outdoor PE, such as trainers or pumps. All earrings must be removed at home before PE.</a:t>
            </a:r>
            <a:endParaRPr lang="en-GB" sz="1200" dirty="0">
              <a:effectLst/>
              <a:latin typeface="Arial" panose="020B0604020202020204" pitchFamily="34" charset="0"/>
              <a:ea typeface="Times New Roman" panose="02020603050405020304" pitchFamily="18" charset="0"/>
              <a:cs typeface="Arial" panose="020B0604020202020204" pitchFamily="34" charset="0"/>
            </a:endParaRPr>
          </a:p>
        </p:txBody>
      </p:sp>
      <p:pic>
        <p:nvPicPr>
          <p:cNvPr id="6" name="Picture 5"/>
          <p:cNvPicPr>
            <a:picLocks noChangeAspect="1"/>
          </p:cNvPicPr>
          <p:nvPr/>
        </p:nvPicPr>
        <p:blipFill>
          <a:blip r:embed="rId3"/>
          <a:stretch>
            <a:fillRect/>
          </a:stretch>
        </p:blipFill>
        <p:spPr>
          <a:xfrm>
            <a:off x="722808" y="5373741"/>
            <a:ext cx="2629989" cy="1220628"/>
          </a:xfrm>
          <a:prstGeom prst="rect">
            <a:avLst/>
          </a:prstGeom>
        </p:spPr>
      </p:pic>
      <p:sp>
        <p:nvSpPr>
          <p:cNvPr id="7" name="TextBox 6"/>
          <p:cNvSpPr txBox="1"/>
          <p:nvPr/>
        </p:nvSpPr>
        <p:spPr>
          <a:xfrm>
            <a:off x="8194765" y="3048000"/>
            <a:ext cx="3326675" cy="2123658"/>
          </a:xfrm>
          <a:prstGeom prst="rect">
            <a:avLst/>
          </a:prstGeom>
          <a:noFill/>
        </p:spPr>
        <p:txBody>
          <a:bodyPr wrap="square" rtlCol="0">
            <a:spAutoFit/>
          </a:bodyPr>
          <a:lstStyle/>
          <a:p>
            <a:pPr algn="ctr"/>
            <a:r>
              <a:rPr lang="en-GB" sz="1200" b="1" dirty="0">
                <a:latin typeface="Arial" panose="020B0604020202020204" pitchFamily="34" charset="0"/>
                <a:cs typeface="Arial" panose="020B0604020202020204" pitchFamily="34" charset="0"/>
              </a:rPr>
              <a:t>Reading and Spellings</a:t>
            </a:r>
          </a:p>
          <a:p>
            <a:pPr algn="ctr"/>
            <a:r>
              <a:rPr lang="en-GB" sz="1200" dirty="0">
                <a:latin typeface="Arial" panose="020B0604020202020204" pitchFamily="34" charset="0"/>
                <a:cs typeface="Arial" panose="020B0604020202020204" pitchFamily="34" charset="0"/>
              </a:rPr>
              <a:t>Please can you make sure your child has their journal in school every day and get them, or yourself, to write in their reads. These will go towards their reading badges each term. They need to do 40 reads to receive their next reading mileage badge. </a:t>
            </a:r>
          </a:p>
          <a:p>
            <a:pPr algn="ctr"/>
            <a:r>
              <a:rPr lang="en-GB" sz="1200" dirty="0">
                <a:latin typeface="Arial" panose="020B0604020202020204" pitchFamily="34" charset="0"/>
                <a:cs typeface="Arial" panose="020B0604020202020204" pitchFamily="34" charset="0"/>
              </a:rPr>
              <a:t>The weekly spelling lists will be stuck into their journal, ready for their test on a Friday. Please assist them in practising their spellings when you can.</a:t>
            </a:r>
          </a:p>
        </p:txBody>
      </p:sp>
      <p:pic>
        <p:nvPicPr>
          <p:cNvPr id="8" name="Picture 7"/>
          <p:cNvPicPr>
            <a:picLocks noChangeAspect="1"/>
          </p:cNvPicPr>
          <p:nvPr/>
        </p:nvPicPr>
        <p:blipFill>
          <a:blip r:embed="rId4"/>
          <a:stretch>
            <a:fillRect/>
          </a:stretch>
        </p:blipFill>
        <p:spPr>
          <a:xfrm>
            <a:off x="9247915" y="5129326"/>
            <a:ext cx="1146147" cy="810838"/>
          </a:xfrm>
          <a:prstGeom prst="rect">
            <a:avLst/>
          </a:prstGeom>
        </p:spPr>
      </p:pic>
      <p:sp>
        <p:nvSpPr>
          <p:cNvPr id="10" name="TextBox 9"/>
          <p:cNvSpPr txBox="1"/>
          <p:nvPr/>
        </p:nvSpPr>
        <p:spPr>
          <a:xfrm>
            <a:off x="4323804" y="3041755"/>
            <a:ext cx="3204755" cy="2308324"/>
          </a:xfrm>
          <a:prstGeom prst="rect">
            <a:avLst/>
          </a:prstGeom>
          <a:noFill/>
        </p:spPr>
        <p:txBody>
          <a:bodyPr wrap="square" rtlCol="0">
            <a:spAutoFit/>
          </a:bodyPr>
          <a:lstStyle/>
          <a:p>
            <a:pPr algn="ctr"/>
            <a:r>
              <a:rPr lang="en-GB" sz="1200" b="1" dirty="0">
                <a:latin typeface="Arial" panose="020B0604020202020204" pitchFamily="34" charset="0"/>
                <a:cs typeface="Arial" panose="020B0604020202020204" pitchFamily="34" charset="0"/>
              </a:rPr>
              <a:t>Times Tables and CLIC Gaps</a:t>
            </a:r>
          </a:p>
          <a:p>
            <a:pPr algn="ctr"/>
            <a:r>
              <a:rPr lang="en-GB" sz="1200" dirty="0">
                <a:latin typeface="Arial" panose="020B0604020202020204" pitchFamily="34" charset="0"/>
                <a:cs typeface="Arial" panose="020B0604020202020204" pitchFamily="34" charset="0"/>
              </a:rPr>
              <a:t>In your child’s journal each week will be their weekly test scores for CLIC and Beat That, as well as their CLIC gap. Can you encourage your child to use the CLIC WAGOLL to revise their CLIC gap? Please do not hesitate to come and speak to an adult if we can offer anymore help.</a:t>
            </a:r>
          </a:p>
          <a:p>
            <a:pPr algn="ctr"/>
            <a:r>
              <a:rPr lang="en-GB" sz="1200" dirty="0">
                <a:latin typeface="Arial" panose="020B0604020202020204" pitchFamily="34" charset="0"/>
                <a:cs typeface="Arial" panose="020B0604020202020204" pitchFamily="34" charset="0"/>
              </a:rPr>
              <a:t>Children spending ten minutes a day learning their target times tables will find their maths a lot easier, and can get their face on the rocket!</a:t>
            </a:r>
          </a:p>
        </p:txBody>
      </p:sp>
      <p:pic>
        <p:nvPicPr>
          <p:cNvPr id="1026" name="Picture 2" descr="Free Printable Multiplication Tables"/>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477692" y="5534745"/>
            <a:ext cx="925382" cy="7701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23056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699657" y="209006"/>
            <a:ext cx="6548846" cy="1254033"/>
          </a:xfrm>
          <a:prstGeom prst="rect">
            <a:avLst/>
          </a:prstGeom>
        </p:spPr>
      </p:pic>
      <p:sp>
        <p:nvSpPr>
          <p:cNvPr id="5" name="TextBox 4"/>
          <p:cNvSpPr txBox="1"/>
          <p:nvPr/>
        </p:nvSpPr>
        <p:spPr>
          <a:xfrm>
            <a:off x="1584960" y="1447873"/>
            <a:ext cx="9039497" cy="584775"/>
          </a:xfrm>
          <a:prstGeom prst="rect">
            <a:avLst/>
          </a:prstGeom>
          <a:noFill/>
        </p:spPr>
        <p:txBody>
          <a:bodyPr wrap="square" rtlCol="0">
            <a:spAutoFit/>
          </a:bodyPr>
          <a:lstStyle/>
          <a:p>
            <a:pPr algn="ctr"/>
            <a:r>
              <a:rPr lang="en-GB" sz="1600" b="1" dirty="0">
                <a:latin typeface="Arial" panose="020B0604020202020204" pitchFamily="34" charset="0"/>
                <a:cs typeface="Arial" panose="020B0604020202020204" pitchFamily="34" charset="0"/>
              </a:rPr>
              <a:t>Welcome to Y4 -  Autumn</a:t>
            </a:r>
          </a:p>
          <a:p>
            <a:pPr algn="ctr"/>
            <a:r>
              <a:rPr lang="en-GB" sz="1600" b="1" dirty="0">
                <a:latin typeface="Arial" panose="020B0604020202020204" pitchFamily="34" charset="0"/>
                <a:cs typeface="Arial" panose="020B0604020202020204" pitchFamily="34" charset="0"/>
              </a:rPr>
              <a:t>How have the Anglo Saxons and Vikings shaped our country today?</a:t>
            </a:r>
          </a:p>
        </p:txBody>
      </p:sp>
      <p:pic>
        <p:nvPicPr>
          <p:cNvPr id="8" name="Picture 7"/>
          <p:cNvPicPr>
            <a:picLocks noChangeAspect="1"/>
          </p:cNvPicPr>
          <p:nvPr/>
        </p:nvPicPr>
        <p:blipFill>
          <a:blip r:embed="rId3"/>
          <a:stretch>
            <a:fillRect/>
          </a:stretch>
        </p:blipFill>
        <p:spPr>
          <a:xfrm>
            <a:off x="5590247" y="1996072"/>
            <a:ext cx="767666" cy="669888"/>
          </a:xfrm>
          <a:prstGeom prst="rect">
            <a:avLst/>
          </a:prstGeom>
        </p:spPr>
      </p:pic>
      <p:sp>
        <p:nvSpPr>
          <p:cNvPr id="9" name="TextBox 8"/>
          <p:cNvSpPr txBox="1"/>
          <p:nvPr/>
        </p:nvSpPr>
        <p:spPr>
          <a:xfrm>
            <a:off x="3202776" y="2529049"/>
            <a:ext cx="5864648" cy="1785104"/>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Relationships and Health Education</a:t>
            </a:r>
          </a:p>
          <a:p>
            <a:pPr algn="ctr"/>
            <a:r>
              <a:rPr lang="en-GB" sz="1100" dirty="0">
                <a:latin typeface="Arial" panose="020B0604020202020204" pitchFamily="34" charset="0"/>
                <a:cs typeface="Arial" panose="020B0604020202020204" pitchFamily="34" charset="0"/>
              </a:rPr>
              <a:t>In our weekly circle times and other lessons, one of the things we are exploring are friendships. We will be looking at what makes a good friend and how classmates and members of the community are connected, as well as what makes us different. </a:t>
            </a:r>
          </a:p>
          <a:p>
            <a:pPr algn="ctr"/>
            <a:endParaRPr lang="en-GB" sz="1100" dirty="0">
              <a:latin typeface="Arial" panose="020B0604020202020204" pitchFamily="34" charset="0"/>
              <a:cs typeface="Arial" panose="020B0604020202020204" pitchFamily="34" charset="0"/>
            </a:endParaRPr>
          </a:p>
          <a:p>
            <a:pPr algn="ctr"/>
            <a:r>
              <a:rPr lang="en-GB" sz="1100" dirty="0">
                <a:latin typeface="Arial" panose="020B0604020202020204" pitchFamily="34" charset="0"/>
                <a:cs typeface="Arial" panose="020B0604020202020204" pitchFamily="34" charset="0"/>
              </a:rPr>
              <a:t>During our annual anti-bullying week ‘ Choose Respect’, we will be building on our learning about online safety. The children will learn about where we can get news from in a digital sense, and how easy it is for us to get a restricted view of reported information.</a:t>
            </a:r>
          </a:p>
          <a:p>
            <a:pPr algn="ctr"/>
            <a:endParaRPr lang="en-GB" sz="1100" dirty="0">
              <a:latin typeface="Arial" panose="020B0604020202020204" pitchFamily="34" charset="0"/>
              <a:cs typeface="Arial" panose="020B0604020202020204" pitchFamily="34" charset="0"/>
            </a:endParaRPr>
          </a:p>
          <a:p>
            <a:pPr algn="ctr"/>
            <a:endParaRPr lang="en-GB" sz="1100" dirty="0">
              <a:latin typeface="Arial" panose="020B0604020202020204" pitchFamily="34" charset="0"/>
              <a:cs typeface="Arial" panose="020B0604020202020204" pitchFamily="34" charset="0"/>
            </a:endParaRPr>
          </a:p>
        </p:txBody>
      </p:sp>
      <p:pic>
        <p:nvPicPr>
          <p:cNvPr id="10" name="Picture 9"/>
          <p:cNvPicPr>
            <a:picLocks noChangeAspect="1"/>
          </p:cNvPicPr>
          <p:nvPr/>
        </p:nvPicPr>
        <p:blipFill>
          <a:blip r:embed="rId4"/>
          <a:stretch>
            <a:fillRect/>
          </a:stretch>
        </p:blipFill>
        <p:spPr>
          <a:xfrm>
            <a:off x="9990552" y="1199538"/>
            <a:ext cx="1702829" cy="835224"/>
          </a:xfrm>
          <a:prstGeom prst="rect">
            <a:avLst/>
          </a:prstGeom>
        </p:spPr>
      </p:pic>
      <p:sp>
        <p:nvSpPr>
          <p:cNvPr id="12" name="TextBox 11"/>
          <p:cNvSpPr txBox="1"/>
          <p:nvPr/>
        </p:nvSpPr>
        <p:spPr>
          <a:xfrm>
            <a:off x="9304094" y="1936763"/>
            <a:ext cx="2640724" cy="1277273"/>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Physical Development</a:t>
            </a:r>
          </a:p>
          <a:p>
            <a:pPr algn="ctr"/>
            <a:r>
              <a:rPr lang="en-GB" sz="1100" dirty="0">
                <a:latin typeface="Arial" panose="020B0604020202020204" pitchFamily="34" charset="0"/>
                <a:cs typeface="Arial" panose="020B0604020202020204" pitchFamily="34" charset="0"/>
              </a:rPr>
              <a:t>We will have two PE sessions each week, one based indoors and one outdoors. These session will build on children’s individual skills, as well as working as a team. They will be taught within mini-tasks and lots of games.</a:t>
            </a:r>
          </a:p>
        </p:txBody>
      </p:sp>
      <p:pic>
        <p:nvPicPr>
          <p:cNvPr id="13" name="Picture 12"/>
          <p:cNvPicPr>
            <a:picLocks noChangeAspect="1"/>
          </p:cNvPicPr>
          <p:nvPr/>
        </p:nvPicPr>
        <p:blipFill>
          <a:blip r:embed="rId5"/>
          <a:stretch>
            <a:fillRect/>
          </a:stretch>
        </p:blipFill>
        <p:spPr>
          <a:xfrm>
            <a:off x="781190" y="1199538"/>
            <a:ext cx="1390008" cy="952076"/>
          </a:xfrm>
          <a:prstGeom prst="rect">
            <a:avLst/>
          </a:prstGeom>
        </p:spPr>
      </p:pic>
      <p:sp>
        <p:nvSpPr>
          <p:cNvPr id="15" name="TextBox 14"/>
          <p:cNvSpPr txBox="1"/>
          <p:nvPr/>
        </p:nvSpPr>
        <p:spPr>
          <a:xfrm>
            <a:off x="284041" y="2151614"/>
            <a:ext cx="2601838" cy="1954381"/>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Literacy</a:t>
            </a:r>
          </a:p>
          <a:p>
            <a:pPr algn="ctr"/>
            <a:r>
              <a:rPr lang="en-GB" sz="1100" dirty="0">
                <a:latin typeface="Arial" panose="020B0604020202020204" pitchFamily="34" charset="0"/>
                <a:cs typeface="Arial" panose="020B0604020202020204" pitchFamily="34" charset="0"/>
              </a:rPr>
              <a:t>In our writing we will be writing about an animation called Blue Umbrella. We will also write a report around what life was like as an Anglo-Saxon, linking to our history visit to </a:t>
            </a:r>
            <a:r>
              <a:rPr lang="en-GB" sz="1100" dirty="0" err="1">
                <a:latin typeface="Arial" panose="020B0604020202020204" pitchFamily="34" charset="0"/>
                <a:cs typeface="Arial" panose="020B0604020202020204" pitchFamily="34" charset="0"/>
              </a:rPr>
              <a:t>Murton</a:t>
            </a:r>
            <a:r>
              <a:rPr lang="en-GB" sz="1100" dirty="0">
                <a:latin typeface="Arial" panose="020B0604020202020204" pitchFamily="34" charset="0"/>
                <a:cs typeface="Arial" panose="020B0604020202020204" pitchFamily="34" charset="0"/>
              </a:rPr>
              <a:t> Park. This will lead onto us writing a newspaper report about a famous Viking raid on Lindisfarne. We will then be comparing two ‘similar’ books: The Wild Robot and The Iron Man.</a:t>
            </a:r>
          </a:p>
        </p:txBody>
      </p:sp>
      <p:pic>
        <p:nvPicPr>
          <p:cNvPr id="16" name="Picture 15"/>
          <p:cNvPicPr>
            <a:picLocks noChangeAspect="1"/>
          </p:cNvPicPr>
          <p:nvPr/>
        </p:nvPicPr>
        <p:blipFill>
          <a:blip r:embed="rId6"/>
          <a:stretch>
            <a:fillRect/>
          </a:stretch>
        </p:blipFill>
        <p:spPr>
          <a:xfrm>
            <a:off x="896700" y="4117555"/>
            <a:ext cx="1376520" cy="931091"/>
          </a:xfrm>
          <a:prstGeom prst="rect">
            <a:avLst/>
          </a:prstGeom>
        </p:spPr>
      </p:pic>
      <p:sp>
        <p:nvSpPr>
          <p:cNvPr id="18" name="TextBox 17"/>
          <p:cNvSpPr txBox="1"/>
          <p:nvPr/>
        </p:nvSpPr>
        <p:spPr>
          <a:xfrm>
            <a:off x="5122665" y="5129349"/>
            <a:ext cx="2897929" cy="1193406"/>
          </a:xfrm>
          <a:prstGeom prst="rect">
            <a:avLst/>
          </a:prstGeom>
          <a:noFill/>
        </p:spPr>
        <p:txBody>
          <a:bodyPr wrap="square" rtlCol="0">
            <a:spAutoFit/>
          </a:bodyPr>
          <a:lstStyle/>
          <a:p>
            <a:endParaRPr lang="en-GB" dirty="0"/>
          </a:p>
        </p:txBody>
      </p:sp>
      <p:sp>
        <p:nvSpPr>
          <p:cNvPr id="19" name="TextBox 18"/>
          <p:cNvSpPr txBox="1"/>
          <p:nvPr/>
        </p:nvSpPr>
        <p:spPr>
          <a:xfrm>
            <a:off x="261955" y="5060277"/>
            <a:ext cx="2630659" cy="1446550"/>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Maths</a:t>
            </a:r>
          </a:p>
          <a:p>
            <a:pPr algn="ctr"/>
            <a:r>
              <a:rPr lang="en-GB" sz="1100" dirty="0">
                <a:latin typeface="Arial" panose="020B0604020202020204" pitchFamily="34" charset="0"/>
                <a:cs typeface="Arial" panose="020B0604020202020204" pitchFamily="34" charset="0"/>
              </a:rPr>
              <a:t>Place value is our main block of the first half term: we will also cover addition &amp; subtraction. For the rest of the term,  we will look at the first area of our multiplication and division block. In addition to this, we will have multiple Big Maths sessions every week.</a:t>
            </a:r>
          </a:p>
        </p:txBody>
      </p:sp>
      <p:pic>
        <p:nvPicPr>
          <p:cNvPr id="20" name="Picture 19"/>
          <p:cNvPicPr>
            <a:picLocks noChangeAspect="1"/>
          </p:cNvPicPr>
          <p:nvPr/>
        </p:nvPicPr>
        <p:blipFill>
          <a:blip r:embed="rId7"/>
          <a:stretch>
            <a:fillRect/>
          </a:stretch>
        </p:blipFill>
        <p:spPr>
          <a:xfrm>
            <a:off x="5570684" y="4292582"/>
            <a:ext cx="1048603" cy="651405"/>
          </a:xfrm>
          <a:prstGeom prst="rect">
            <a:avLst/>
          </a:prstGeom>
        </p:spPr>
      </p:pic>
      <p:sp>
        <p:nvSpPr>
          <p:cNvPr id="23" name="TextBox 22"/>
          <p:cNvSpPr txBox="1"/>
          <p:nvPr/>
        </p:nvSpPr>
        <p:spPr>
          <a:xfrm>
            <a:off x="3267781" y="4915380"/>
            <a:ext cx="5723118" cy="1277273"/>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Understanding the world</a:t>
            </a:r>
          </a:p>
          <a:p>
            <a:pPr algn="ctr"/>
            <a:r>
              <a:rPr lang="en-GB" sz="1100" dirty="0">
                <a:latin typeface="Arial" panose="020B0604020202020204" pitchFamily="34" charset="0"/>
                <a:cs typeface="Arial" panose="020B0604020202020204" pitchFamily="34" charset="0"/>
              </a:rPr>
              <a:t>We are learning about the Anglo Saxons and Vikings this term. We will begin by looking at why the Anglo Saxons came to Britain and why they stayed. During our visit to </a:t>
            </a:r>
            <a:r>
              <a:rPr lang="en-GB" sz="1100" dirty="0" err="1">
                <a:latin typeface="Arial" panose="020B0604020202020204" pitchFamily="34" charset="0"/>
                <a:cs typeface="Arial" panose="020B0604020202020204" pitchFamily="34" charset="0"/>
              </a:rPr>
              <a:t>Murton</a:t>
            </a:r>
            <a:r>
              <a:rPr lang="en-GB" sz="1100" dirty="0">
                <a:latin typeface="Arial" panose="020B0604020202020204" pitchFamily="34" charset="0"/>
                <a:cs typeface="Arial" panose="020B0604020202020204" pitchFamily="34" charset="0"/>
              </a:rPr>
              <a:t> Park, we will learn about village life and spend the day as a Saxon. </a:t>
            </a:r>
          </a:p>
          <a:p>
            <a:pPr algn="ctr"/>
            <a:endParaRPr lang="en-GB" sz="1100" dirty="0">
              <a:latin typeface="Arial" panose="020B0604020202020204" pitchFamily="34" charset="0"/>
              <a:cs typeface="Arial" panose="020B0604020202020204" pitchFamily="34" charset="0"/>
            </a:endParaRPr>
          </a:p>
          <a:p>
            <a:pPr algn="ctr"/>
            <a:r>
              <a:rPr lang="en-GB" sz="1100" dirty="0">
                <a:latin typeface="Arial" panose="020B0604020202020204" pitchFamily="34" charset="0"/>
                <a:cs typeface="Arial" panose="020B0604020202020204" pitchFamily="34" charset="0"/>
              </a:rPr>
              <a:t>In the second half term, we will find out about Viking raids and how they invaded Britain. We learn about long ships and what made the Vikings such excellent seafarers. </a:t>
            </a:r>
          </a:p>
        </p:txBody>
      </p:sp>
      <p:pic>
        <p:nvPicPr>
          <p:cNvPr id="24" name="Picture 23"/>
          <p:cNvPicPr>
            <a:picLocks noChangeAspect="1"/>
          </p:cNvPicPr>
          <p:nvPr/>
        </p:nvPicPr>
        <p:blipFill>
          <a:blip r:embed="rId8"/>
          <a:stretch>
            <a:fillRect/>
          </a:stretch>
        </p:blipFill>
        <p:spPr>
          <a:xfrm>
            <a:off x="9920455" y="4117555"/>
            <a:ext cx="1408003" cy="942722"/>
          </a:xfrm>
          <a:prstGeom prst="rect">
            <a:avLst/>
          </a:prstGeom>
        </p:spPr>
      </p:pic>
      <p:sp>
        <p:nvSpPr>
          <p:cNvPr id="25" name="TextBox 24"/>
          <p:cNvSpPr txBox="1"/>
          <p:nvPr/>
        </p:nvSpPr>
        <p:spPr>
          <a:xfrm>
            <a:off x="9366067" y="5075213"/>
            <a:ext cx="2516777" cy="1446550"/>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Expressive arts and design</a:t>
            </a:r>
          </a:p>
          <a:p>
            <a:pPr algn="ctr"/>
            <a:r>
              <a:rPr lang="en-GB" sz="1100" dirty="0">
                <a:latin typeface="Arial" panose="020B0604020202020204" pitchFamily="34" charset="0"/>
                <a:cs typeface="Arial" panose="020B0604020202020204" pitchFamily="34" charset="0"/>
              </a:rPr>
              <a:t>In Design and Technology, we will be creating shell structures to make boxes. We will also have weekly music sessions from the Sheffield Music Hub, where we will build on our recorder skills from Y3, and begin to learn the clarinet. </a:t>
            </a:r>
          </a:p>
        </p:txBody>
      </p:sp>
    </p:spTree>
    <p:extLst>
      <p:ext uri="{BB962C8B-B14F-4D97-AF65-F5344CB8AC3E}">
        <p14:creationId xmlns:p14="http://schemas.microsoft.com/office/powerpoint/2010/main" val="40762063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29279" y="200297"/>
            <a:ext cx="6547671" cy="1424331"/>
          </a:xfrm>
          <a:prstGeom prst="rect">
            <a:avLst/>
          </a:prstGeom>
        </p:spPr>
      </p:pic>
      <p:sp>
        <p:nvSpPr>
          <p:cNvPr id="3" name="TextBox 2"/>
          <p:cNvSpPr txBox="1"/>
          <p:nvPr/>
        </p:nvSpPr>
        <p:spPr>
          <a:xfrm>
            <a:off x="1698171" y="1715590"/>
            <a:ext cx="8409889" cy="5478423"/>
          </a:xfrm>
          <a:prstGeom prst="rect">
            <a:avLst/>
          </a:prstGeom>
          <a:noFill/>
        </p:spPr>
        <p:txBody>
          <a:bodyPr wrap="square" rtlCol="0">
            <a:spAutoFit/>
          </a:bodyPr>
          <a:lstStyle/>
          <a:p>
            <a:pPr algn="ctr"/>
            <a:r>
              <a:rPr lang="en-GB" sz="1200" b="1" dirty="0">
                <a:latin typeface="Arial" panose="020B0604020202020204" pitchFamily="34" charset="0"/>
                <a:cs typeface="Arial" panose="020B0604020202020204" pitchFamily="34" charset="0"/>
              </a:rPr>
              <a:t>What your child can do to help with their learning</a:t>
            </a:r>
          </a:p>
          <a:p>
            <a:pPr algn="ctr"/>
            <a:endParaRPr lang="en-GB" sz="1200" dirty="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rPr>
              <a:t>As you will know from last term, we have an expectation that each child reads at least four times a week. Regular reading is proven to show a progression in a child’s vocabulary; and their writing also benefits. Enjoy reading with your child: books, magazines, recipes, game instructions or newspapers!</a:t>
            </a:r>
          </a:p>
          <a:p>
            <a:pPr algn="ctr"/>
            <a:endParaRPr lang="en-GB" sz="1200" dirty="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rPr>
              <a:t>Your child can use Times Table </a:t>
            </a:r>
            <a:r>
              <a:rPr lang="en-GB" sz="1200" dirty="0" err="1">
                <a:latin typeface="Arial" panose="020B0604020202020204" pitchFamily="34" charset="0"/>
                <a:cs typeface="Arial" panose="020B0604020202020204" pitchFamily="34" charset="0"/>
              </a:rPr>
              <a:t>Rockstars</a:t>
            </a:r>
            <a:r>
              <a:rPr lang="en-GB" sz="1200" dirty="0">
                <a:latin typeface="Arial" panose="020B0604020202020204" pitchFamily="34" charset="0"/>
                <a:cs typeface="Arial" panose="020B0604020202020204" pitchFamily="34" charset="0"/>
              </a:rPr>
              <a:t> as a way to practise their times tables, as well as the other methods sent home last term, such as bingo or dice games.</a:t>
            </a:r>
          </a:p>
          <a:p>
            <a:pPr algn="ctr"/>
            <a:r>
              <a:rPr lang="en-GB" sz="1200" dirty="0">
                <a:latin typeface="Arial" panose="020B0604020202020204" pitchFamily="34" charset="0"/>
                <a:cs typeface="Arial" panose="020B0604020202020204" pitchFamily="34" charset="0"/>
                <a:hlinkClick r:id="rId3"/>
              </a:rPr>
              <a:t>https://play.ttrockstars.com/auth</a:t>
            </a:r>
            <a:endParaRPr lang="en-GB" sz="1200" dirty="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endParaRPr lang="en-GB" sz="1200" b="1" dirty="0">
              <a:latin typeface="Arial" panose="020B0604020202020204" pitchFamily="34" charset="0"/>
              <a:cs typeface="Arial" panose="020B0604020202020204" pitchFamily="34" charset="0"/>
            </a:endParaRPr>
          </a:p>
          <a:p>
            <a:pPr algn="ctr"/>
            <a:endParaRPr lang="en-GB" sz="1200" b="1" dirty="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rPr>
              <a:t>These are some of  the key pieces of vocabulary we will encounter during our history topic. Your child could investigate the meanings of these words and make a glossary with the words and the explanations.</a:t>
            </a:r>
          </a:p>
          <a:p>
            <a:pPr algn="ctr"/>
            <a:endParaRPr lang="en-GB" sz="1200" dirty="0">
              <a:latin typeface="Arial" panose="020B0604020202020204" pitchFamily="34" charset="0"/>
              <a:cs typeface="Arial" panose="020B0604020202020204" pitchFamily="34" charset="0"/>
            </a:endParaRPr>
          </a:p>
          <a:p>
            <a:pPr algn="ctr"/>
            <a:r>
              <a:rPr lang="en-GB" sz="1200" b="1" dirty="0">
                <a:latin typeface="Arial" panose="020B0604020202020204" pitchFamily="34" charset="0"/>
                <a:cs typeface="Arial" panose="020B0604020202020204" pitchFamily="34" charset="0"/>
              </a:rPr>
              <a:t>border		Danelaw		settlement		invasion		settlement	</a:t>
            </a:r>
          </a:p>
          <a:p>
            <a:pPr algn="ctr"/>
            <a:r>
              <a:rPr lang="en-GB" sz="1200" b="1" dirty="0">
                <a:latin typeface="Arial" panose="020B0604020202020204" pitchFamily="34" charset="0"/>
                <a:cs typeface="Arial" panose="020B0604020202020204" pitchFamily="34" charset="0"/>
              </a:rPr>
              <a:t>trader		conquer		fierce		warrior		defend		</a:t>
            </a:r>
          </a:p>
          <a:p>
            <a:pPr algn="ctr"/>
            <a:r>
              <a:rPr lang="en-GB" sz="1200" b="1" dirty="0">
                <a:latin typeface="Arial" panose="020B0604020202020204" pitchFamily="34" charset="0"/>
                <a:cs typeface="Arial" panose="020B0604020202020204" pitchFamily="34" charset="0"/>
              </a:rPr>
              <a:t>long ship		emigrate		long house			</a:t>
            </a:r>
          </a:p>
          <a:p>
            <a:pPr algn="ctr"/>
            <a:endParaRPr lang="en-GB" sz="1200" dirty="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rPr>
              <a:t>Thank you for your support and please send any learning or enquiries to </a:t>
            </a:r>
            <a:r>
              <a:rPr lang="en-GB" sz="1200" b="1" dirty="0">
                <a:latin typeface="Arial" panose="020B0604020202020204" pitchFamily="34" charset="0"/>
                <a:cs typeface="Arial" panose="020B0604020202020204" pitchFamily="34" charset="0"/>
              </a:rPr>
              <a:t>y4@watercliffe.sheffield.sch.uk</a:t>
            </a:r>
          </a:p>
          <a:p>
            <a:endParaRPr lang="en-GB" sz="1400" b="1" dirty="0"/>
          </a:p>
          <a:p>
            <a:endParaRPr lang="en-GB" dirty="0"/>
          </a:p>
          <a:p>
            <a:r>
              <a:rPr lang="en-GB" dirty="0"/>
              <a:t> </a:t>
            </a:r>
          </a:p>
        </p:txBody>
      </p:sp>
      <p:pic>
        <p:nvPicPr>
          <p:cNvPr id="7" name="Picture 6"/>
          <p:cNvPicPr>
            <a:picLocks noChangeAspect="1"/>
          </p:cNvPicPr>
          <p:nvPr/>
        </p:nvPicPr>
        <p:blipFill>
          <a:blip r:embed="rId4"/>
          <a:stretch>
            <a:fillRect/>
          </a:stretch>
        </p:blipFill>
        <p:spPr>
          <a:xfrm>
            <a:off x="10472989" y="4600574"/>
            <a:ext cx="1367654" cy="1367654"/>
          </a:xfrm>
          <a:prstGeom prst="rect">
            <a:avLst/>
          </a:prstGeom>
        </p:spPr>
      </p:pic>
      <p:pic>
        <p:nvPicPr>
          <p:cNvPr id="17" name="Picture 16"/>
          <p:cNvPicPr>
            <a:picLocks noChangeAspect="1"/>
          </p:cNvPicPr>
          <p:nvPr/>
        </p:nvPicPr>
        <p:blipFill>
          <a:blip r:embed="rId5"/>
          <a:stretch>
            <a:fillRect/>
          </a:stretch>
        </p:blipFill>
        <p:spPr>
          <a:xfrm>
            <a:off x="5369668" y="3505166"/>
            <a:ext cx="1066892" cy="798645"/>
          </a:xfrm>
          <a:prstGeom prst="rect">
            <a:avLst/>
          </a:prstGeom>
        </p:spPr>
      </p:pic>
      <p:pic>
        <p:nvPicPr>
          <p:cNvPr id="11" name="Picture 10" descr="SAGA Starter 4 Point Warband - Anglo-Saxons"/>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73177" y="123403"/>
            <a:ext cx="1424994" cy="2255323"/>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descr="The Accidental Prime Minister: Amazon.co.uk: McLaughlin, Tom:  9780192737748: Books"/>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0367366" y="321347"/>
            <a:ext cx="1473277" cy="2158694"/>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descr="Mathematics Cartoon Division Clip Art - Math Symbols, HD Png Download ,  Transparent Png Image - PNGitem"/>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73177" y="4454801"/>
            <a:ext cx="1429385" cy="12282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67915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575</TotalTime>
  <Words>1049</Words>
  <Application>Microsoft Office PowerPoint</Application>
  <PresentationFormat>Widescreen</PresentationFormat>
  <Paragraphs>68</Paragraphs>
  <Slides>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vt:i4>
      </vt:variant>
    </vt:vector>
  </HeadingPairs>
  <TitlesOfParts>
    <vt:vector size="9"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LaneG</dc:creator>
  <cp:lastModifiedBy>EdenG</cp:lastModifiedBy>
  <cp:revision>123</cp:revision>
  <dcterms:created xsi:type="dcterms:W3CDTF">2021-08-06T08:19:36Z</dcterms:created>
  <dcterms:modified xsi:type="dcterms:W3CDTF">2024-08-29T08:20:59Z</dcterms:modified>
</cp:coreProperties>
</file>