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09/02/2026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09/02/2026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09/02/2026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09/02/2026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09/02/2026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09/02/2026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09/02/2026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F1 -  Spring 2 – Animals at home and in Extreme Environments</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2123658"/>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Personal, Social and Emotional Development</a:t>
            </a:r>
          </a:p>
          <a:p>
            <a:pPr algn="ctr"/>
            <a:r>
              <a:rPr lang="en-GB" sz="1100" dirty="0">
                <a:latin typeface="Arial" panose="020B0604020202020204" pitchFamily="34" charset="0"/>
                <a:cs typeface="Arial" panose="020B0604020202020204" pitchFamily="34" charset="0"/>
              </a:rPr>
              <a:t>We will read the book ‘What’s a Penguin to think when he wakes up Pink- It doesn’t matter what you look like’ and talk about how we all have similarities and differences. </a:t>
            </a:r>
            <a:r>
              <a:rPr lang="en-GB" sz="1100" dirty="0" smtClean="0">
                <a:latin typeface="Arial" panose="020B0604020202020204" pitchFamily="34" charset="0"/>
                <a:cs typeface="Arial" panose="020B0604020202020204" pitchFamily="34" charset="0"/>
              </a:rPr>
              <a:t>We </a:t>
            </a:r>
            <a:r>
              <a:rPr lang="en-GB" sz="1100" dirty="0">
                <a:latin typeface="Arial" panose="020B0604020202020204" pitchFamily="34" charset="0"/>
                <a:cs typeface="Arial" panose="020B0604020202020204" pitchFamily="34" charset="0"/>
              </a:rPr>
              <a:t>will then look in mirrors and compare ourselves to our friends talking about what is the same and what is different. </a:t>
            </a:r>
          </a:p>
          <a:p>
            <a:pPr algn="ctr"/>
            <a:r>
              <a:rPr lang="en-GB" sz="1100" dirty="0" smtClean="0">
                <a:latin typeface="Arial" panose="020B0604020202020204" pitchFamily="34" charset="0"/>
                <a:cs typeface="Arial" panose="020B0604020202020204" pitchFamily="34" charset="0"/>
              </a:rPr>
              <a:t>We </a:t>
            </a:r>
            <a:r>
              <a:rPr lang="en-GB" sz="1100" dirty="0">
                <a:latin typeface="Arial" panose="020B0604020202020204" pitchFamily="34" charset="0"/>
                <a:cs typeface="Arial" panose="020B0604020202020204" pitchFamily="34" charset="0"/>
              </a:rPr>
              <a:t>will be playing in groups to act out role-play situations, listening to each other and sharing resources. </a:t>
            </a:r>
            <a:endParaRPr lang="en-GB" sz="1100" dirty="0" smtClean="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We will be developing our sustained shared thinking skills which is where we work together as a pair to solve a problem.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446550"/>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endParaRPr lang="en-GB" sz="1100" b="1" dirty="0" smtClean="0">
              <a:latin typeface="Arial" panose="020B0604020202020204" pitchFamily="34" charset="0"/>
              <a:cs typeface="Arial" panose="020B0604020202020204" pitchFamily="34" charset="0"/>
            </a:endParaRPr>
          </a:p>
          <a:p>
            <a:pPr algn="ctr"/>
            <a:r>
              <a:rPr lang="en-GB" sz="1100" smtClean="0">
                <a:latin typeface="Arial" panose="020B0604020202020204" pitchFamily="34" charset="0"/>
                <a:cs typeface="Arial" panose="020B0604020202020204" pitchFamily="34" charset="0"/>
              </a:rPr>
              <a:t>We </a:t>
            </a:r>
            <a:r>
              <a:rPr lang="en-GB" sz="1100" dirty="0" smtClean="0">
                <a:latin typeface="Arial" panose="020B0604020202020204" pitchFamily="34" charset="0"/>
                <a:cs typeface="Arial" panose="020B0604020202020204" pitchFamily="34" charset="0"/>
              </a:rPr>
              <a:t>will be manipulating different materials using tools and our hands for example soft stuff. We will be trying really hard to use a knife and fork to cut up our dinner and other objects in nursery.  </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2631490"/>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smtClean="0">
                <a:latin typeface="Arial" panose="020B0604020202020204" pitchFamily="34" charset="0"/>
                <a:cs typeface="Arial" panose="020B0604020202020204" pitchFamily="34" charset="0"/>
              </a:rPr>
              <a:t>In </a:t>
            </a:r>
            <a:r>
              <a:rPr lang="en-GB" sz="1100" dirty="0">
                <a:latin typeface="Arial" panose="020B0604020202020204" pitchFamily="34" charset="0"/>
                <a:cs typeface="Arial" panose="020B0604020202020204" pitchFamily="34" charset="0"/>
              </a:rPr>
              <a:t>our stories for talking sessions we will be reading the story </a:t>
            </a:r>
            <a:r>
              <a:rPr lang="en-GB" sz="1100" dirty="0" smtClean="0">
                <a:latin typeface="Arial" panose="020B0604020202020204" pitchFamily="34" charset="0"/>
                <a:cs typeface="Arial" panose="020B0604020202020204" pitchFamily="34" charset="0"/>
              </a:rPr>
              <a:t>‘Have you got my Purr’. </a:t>
            </a:r>
            <a:r>
              <a:rPr lang="en-GB" sz="1100" dirty="0">
                <a:latin typeface="Arial" panose="020B0604020202020204" pitchFamily="34" charset="0"/>
                <a:cs typeface="Arial" panose="020B0604020202020204" pitchFamily="34" charset="0"/>
              </a:rPr>
              <a:t>We will </a:t>
            </a:r>
            <a:r>
              <a:rPr lang="en-GB" sz="1100" dirty="0" smtClean="0">
                <a:latin typeface="Arial" panose="020B0604020202020204" pitchFamily="34" charset="0"/>
                <a:cs typeface="Arial" panose="020B0604020202020204" pitchFamily="34" charset="0"/>
              </a:rPr>
              <a:t>be </a:t>
            </a:r>
            <a:r>
              <a:rPr lang="en-GB" sz="1100" dirty="0">
                <a:latin typeface="Arial" panose="020B0604020202020204" pitchFamily="34" charset="0"/>
                <a:cs typeface="Arial" panose="020B0604020202020204" pitchFamily="34" charset="0"/>
              </a:rPr>
              <a:t>building up our vocabulary around </a:t>
            </a:r>
            <a:r>
              <a:rPr lang="en-GB" sz="1100" dirty="0" smtClean="0">
                <a:latin typeface="Arial" panose="020B0604020202020204" pitchFamily="34" charset="0"/>
                <a:cs typeface="Arial" panose="020B0604020202020204" pitchFamily="34" charset="0"/>
              </a:rPr>
              <a:t>farm, Arctic and Antarctica animals by reading </a:t>
            </a:r>
            <a:r>
              <a:rPr lang="en-GB" sz="1100" dirty="0">
                <a:latin typeface="Arial" panose="020B0604020202020204" pitchFamily="34" charset="0"/>
                <a:cs typeface="Arial" panose="020B0604020202020204" pitchFamily="34" charset="0"/>
              </a:rPr>
              <a:t>information and story books </a:t>
            </a:r>
            <a:r>
              <a:rPr lang="en-GB" sz="1100" dirty="0" smtClean="0">
                <a:latin typeface="Arial" panose="020B0604020202020204" pitchFamily="34" charset="0"/>
                <a:cs typeface="Arial" panose="020B0604020202020204" pitchFamily="34" charset="0"/>
              </a:rPr>
              <a:t>related to them. We will write lists to use in our farm shop</a:t>
            </a:r>
            <a:r>
              <a:rPr lang="en-GB" sz="1100" dirty="0">
                <a:latin typeface="Arial" panose="020B0604020202020204" pitchFamily="34" charset="0"/>
                <a:cs typeface="Arial" panose="020B0604020202020204" pitchFamily="34" charset="0"/>
              </a:rPr>
              <a:t> </a:t>
            </a:r>
            <a:r>
              <a:rPr lang="en-GB" sz="1100" dirty="0" smtClean="0">
                <a:latin typeface="Arial" panose="020B0604020202020204" pitchFamily="34" charset="0"/>
                <a:cs typeface="Arial" panose="020B0604020202020204" pitchFamily="34" charset="0"/>
              </a:rPr>
              <a:t>and also write cards, postcards and captions.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smtClean="0">
                <a:latin typeface="Arial" panose="020B0604020202020204" pitchFamily="34" charset="0"/>
                <a:cs typeface="Arial" panose="020B0604020202020204" pitchFamily="34" charset="0"/>
              </a:rPr>
              <a:t>We will be sorting, subitising, counting and recording amounts of farm animals. </a:t>
            </a:r>
            <a:r>
              <a:rPr lang="en-GB" sz="1100" dirty="0">
                <a:latin typeface="Arial" panose="020B0604020202020204" pitchFamily="34" charset="0"/>
                <a:cs typeface="Arial" panose="020B0604020202020204" pitchFamily="34" charset="0"/>
              </a:rPr>
              <a:t>We will </a:t>
            </a:r>
            <a:r>
              <a:rPr lang="en-GB" sz="1100" dirty="0" smtClean="0">
                <a:latin typeface="Arial" panose="020B0604020202020204" pitchFamily="34" charset="0"/>
                <a:cs typeface="Arial" panose="020B0604020202020204" pitchFamily="34" charset="0"/>
              </a:rPr>
              <a:t>be looking </a:t>
            </a:r>
            <a:r>
              <a:rPr lang="en-GB" sz="1100" dirty="0">
                <a:latin typeface="Arial" panose="020B0604020202020204" pitchFamily="34" charset="0"/>
                <a:cs typeface="Arial" panose="020B0604020202020204" pitchFamily="34" charset="0"/>
              </a:rPr>
              <a:t>at </a:t>
            </a:r>
            <a:r>
              <a:rPr lang="en-GB" sz="1100" dirty="0" smtClean="0">
                <a:latin typeface="Arial" panose="020B0604020202020204" pitchFamily="34" charset="0"/>
                <a:cs typeface="Arial" panose="020B0604020202020204" pitchFamily="34" charset="0"/>
              </a:rPr>
              <a:t>the composition of numbers up to 5 e.g. that 4 can be made with a 2 and a 2, a 3 and a 1 or a 1,1,1 and a 1. </a:t>
            </a: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We will solve problems involving numbers to 5 using our subitising skills.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2123658"/>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will be exploring ice and finding out how to make it and what happens when it is left in the classroom. We will receive a visit from a couple of special animals which we will need to look after by finding out information on the internet and from books.  We will learn about the North and South Pole and the animals that live there. </a:t>
            </a:r>
          </a:p>
          <a:p>
            <a:pPr algn="ctr"/>
            <a:r>
              <a:rPr lang="en-GB" sz="1100" dirty="0" smtClean="0">
                <a:latin typeface="Arial" panose="020B0604020202020204" pitchFamily="34" charset="0"/>
                <a:cs typeface="Arial" panose="020B0604020202020204" pitchFamily="34" charset="0"/>
              </a:rPr>
              <a:t>We </a:t>
            </a:r>
            <a:r>
              <a:rPr lang="en-GB" sz="1100" dirty="0">
                <a:latin typeface="Arial" panose="020B0604020202020204" pitchFamily="34" charset="0"/>
                <a:cs typeface="Arial" panose="020B0604020202020204" pitchFamily="34" charset="0"/>
              </a:rPr>
              <a:t>will learn about farm animals and their babies, what they eat and what their homes are called</a:t>
            </a:r>
            <a:r>
              <a:rPr lang="en-GB" sz="1100" dirty="0" smtClean="0">
                <a:latin typeface="Arial" panose="020B0604020202020204" pitchFamily="34" charset="0"/>
                <a:cs typeface="Arial" panose="020B0604020202020204" pitchFamily="34" charset="0"/>
              </a:rPr>
              <a:t>. </a:t>
            </a:r>
            <a:endParaRPr lang="en-GB" sz="1100" dirty="0" smtClean="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We will compare </a:t>
            </a:r>
            <a:r>
              <a:rPr lang="en-GB" sz="1100" dirty="0">
                <a:latin typeface="Arial" panose="020B0604020202020204" pitchFamily="34" charset="0"/>
                <a:cs typeface="Arial" panose="020B0604020202020204" pitchFamily="34" charset="0"/>
              </a:rPr>
              <a:t>what the Arctic looks like compared to England and decide if the weather is the same or if the animals that live in England could live in the Arctic or Antarctica. </a:t>
            </a:r>
          </a:p>
          <a:p>
            <a:pPr algn="ctr"/>
            <a:endParaRPr lang="en-GB" sz="1100" dirty="0">
              <a:latin typeface="Arial" panose="020B0604020202020204" pitchFamily="34" charset="0"/>
              <a:cs typeface="Arial" panose="020B0604020202020204" pitchFamily="34" charset="0"/>
            </a:endParaRPr>
          </a:p>
          <a:p>
            <a:pPr algn="ctr"/>
            <a:endParaRPr lang="en-GB" sz="1100" b="1" dirty="0" smtClean="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446550"/>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be taking on the role of customer and shop keeper in our farm </a:t>
            </a:r>
            <a:r>
              <a:rPr lang="en-GB" sz="1100" dirty="0" smtClean="0">
                <a:latin typeface="Arial" panose="020B0604020202020204" pitchFamily="34" charset="0"/>
                <a:cs typeface="Arial" panose="020B0604020202020204" pitchFamily="34" charset="0"/>
              </a:rPr>
              <a:t>shop. We </a:t>
            </a:r>
            <a:r>
              <a:rPr lang="en-GB" sz="1100" dirty="0">
                <a:latin typeface="Arial" panose="020B0604020202020204" pitchFamily="34" charset="0"/>
                <a:cs typeface="Arial" panose="020B0604020202020204" pitchFamily="34" charset="0"/>
              </a:rPr>
              <a:t>will make </a:t>
            </a:r>
            <a:r>
              <a:rPr lang="en-GB" sz="1100" dirty="0" smtClean="0">
                <a:latin typeface="Arial" panose="020B0604020202020204" pitchFamily="34" charset="0"/>
                <a:cs typeface="Arial" panose="020B0604020202020204" pitchFamily="34" charset="0"/>
              </a:rPr>
              <a:t>3D penguins </a:t>
            </a:r>
            <a:r>
              <a:rPr lang="en-GB" sz="1100">
                <a:latin typeface="Arial" panose="020B0604020202020204" pitchFamily="34" charset="0"/>
                <a:cs typeface="Arial" panose="020B0604020202020204" pitchFamily="34" charset="0"/>
              </a:rPr>
              <a:t>using </a:t>
            </a:r>
            <a:r>
              <a:rPr lang="en-GB" sz="1100" smtClean="0">
                <a:latin typeface="Arial" panose="020B0604020202020204" pitchFamily="34" charset="0"/>
                <a:cs typeface="Arial" panose="020B0604020202020204" pitchFamily="34" charset="0"/>
              </a:rPr>
              <a:t>soft </a:t>
            </a:r>
            <a:r>
              <a:rPr lang="en-GB" sz="1100" dirty="0">
                <a:latin typeface="Arial" panose="020B0604020202020204" pitchFamily="34" charset="0"/>
                <a:cs typeface="Arial" panose="020B0604020202020204" pitchFamily="34" charset="0"/>
              </a:rPr>
              <a:t>stuff and tractors using junk modelling. We will act out being Arctic explorers in our role-play area. </a:t>
            </a:r>
            <a:endParaRPr lang="en-GB" sz="11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370701"/>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How to help your child this half term</a:t>
            </a:r>
          </a:p>
          <a:p>
            <a:pPr algn="ctr"/>
            <a:endParaRPr lang="en-GB" sz="12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If you have any stories related to our topic of </a:t>
            </a:r>
            <a:r>
              <a:rPr lang="en-GB" sz="1100" dirty="0" smtClean="0">
                <a:latin typeface="Arial" panose="020B0604020202020204" pitchFamily="34" charset="0"/>
                <a:cs typeface="Arial" panose="020B0604020202020204" pitchFamily="34" charset="0"/>
              </a:rPr>
              <a:t>farms, Arctic or Antarctica </a:t>
            </a:r>
            <a:r>
              <a:rPr lang="en-GB" sz="1100" dirty="0">
                <a:latin typeface="Arial" panose="020B0604020202020204" pitchFamily="34" charset="0"/>
                <a:cs typeface="Arial" panose="020B0604020202020204" pitchFamily="34" charset="0"/>
              </a:rPr>
              <a:t>you are welcome to bring them in for us to read to the children. </a:t>
            </a:r>
            <a:endParaRPr lang="en-GB" sz="1100" dirty="0" smtClean="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Talk to your children about the animals that live on a farm, name them and talk about the noises they make</a:t>
            </a:r>
            <a:r>
              <a:rPr lang="en-GB" sz="1100" dirty="0" smtClean="0">
                <a:latin typeface="Arial" panose="020B0604020202020204" pitchFamily="34" charset="0"/>
                <a:cs typeface="Arial" panose="020B0604020202020204" pitchFamily="34" charset="0"/>
              </a:rPr>
              <a:t>.</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have a selfie home </a:t>
            </a:r>
            <a:r>
              <a:rPr lang="en-GB" sz="1100" dirty="0" smtClean="0">
                <a:latin typeface="Arial" panose="020B0604020202020204" pitchFamily="34" charset="0"/>
                <a:cs typeface="Arial" panose="020B0604020202020204" pitchFamily="34" charset="0"/>
              </a:rPr>
              <a:t>learning around creating an Easter bonnet for our Easter bonnet parade. </a:t>
            </a:r>
            <a:endParaRPr lang="en-GB" sz="1100" dirty="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Key vocabulary</a:t>
            </a:r>
          </a:p>
          <a:p>
            <a:pPr algn="ctr"/>
            <a:r>
              <a:rPr lang="en-GB" sz="1200" dirty="0" smtClean="0">
                <a:latin typeface="Arial" panose="020B0604020202020204" pitchFamily="34" charset="0"/>
                <a:cs typeface="Arial" panose="020B0604020202020204" pitchFamily="34" charset="0"/>
              </a:rPr>
              <a:t>Some of our key words will be-</a:t>
            </a:r>
          </a:p>
          <a:p>
            <a:pPr algn="ctr"/>
            <a:r>
              <a:rPr lang="en-GB" sz="1200" b="1" dirty="0" smtClean="0">
                <a:latin typeface="Arial" panose="020B0604020202020204" pitchFamily="34" charset="0"/>
                <a:cs typeface="Arial" panose="020B0604020202020204" pitchFamily="34" charset="0"/>
              </a:rPr>
              <a:t>Stories for talking vocabulary- Cow, horse, </a:t>
            </a:r>
            <a:r>
              <a:rPr lang="en-GB" sz="1200" b="1" dirty="0">
                <a:latin typeface="Arial" panose="020B0604020202020204" pitchFamily="34" charset="0"/>
                <a:cs typeface="Arial" panose="020B0604020202020204" pitchFamily="34" charset="0"/>
              </a:rPr>
              <a:t>pig</a:t>
            </a:r>
            <a:r>
              <a:rPr lang="en-GB" sz="1200" b="1" dirty="0" smtClean="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sheep</a:t>
            </a:r>
            <a:r>
              <a:rPr lang="en-GB" sz="1200" b="1" dirty="0" smtClean="0">
                <a:latin typeface="Arial" panose="020B0604020202020204" pitchFamily="34" charset="0"/>
                <a:cs typeface="Arial" panose="020B0604020202020204" pitchFamily="34" charset="0"/>
              </a:rPr>
              <a:t>, goat, duck, cat, dog, mouse, owl. </a:t>
            </a:r>
            <a:r>
              <a:rPr lang="en-GB" sz="1200" b="1" dirty="0">
                <a:latin typeface="Arial" panose="020B0604020202020204" pitchFamily="34" charset="0"/>
                <a:cs typeface="Arial" panose="020B0604020202020204" pitchFamily="34" charset="0"/>
              </a:rPr>
              <a:t>Verbs- </a:t>
            </a:r>
            <a:r>
              <a:rPr lang="en-GB" sz="1200" b="1" dirty="0" smtClean="0">
                <a:latin typeface="Arial" panose="020B0604020202020204" pitchFamily="34" charset="0"/>
                <a:cs typeface="Arial" panose="020B0604020202020204" pitchFamily="34" charset="0"/>
              </a:rPr>
              <a:t>Walk, swim, cry, swim, sleep, happy, sad. </a:t>
            </a:r>
          </a:p>
          <a:p>
            <a:pPr algn="ctr"/>
            <a:r>
              <a:rPr lang="en-GB" sz="1200" b="1" dirty="0">
                <a:latin typeface="Arial" panose="020B0604020202020204" pitchFamily="34" charset="0"/>
                <a:cs typeface="Arial" panose="020B0604020202020204" pitchFamily="34" charset="0"/>
              </a:rPr>
              <a:t>Animal babies- calf, foal, </a:t>
            </a:r>
            <a:r>
              <a:rPr lang="en-GB" sz="1200" b="1" dirty="0" smtClean="0">
                <a:latin typeface="Arial" panose="020B0604020202020204" pitchFamily="34" charset="0"/>
                <a:cs typeface="Arial" panose="020B0604020202020204" pitchFamily="34" charset="0"/>
              </a:rPr>
              <a:t>piglet, kitten, </a:t>
            </a:r>
            <a:r>
              <a:rPr lang="en-GB" sz="1200" b="1" dirty="0">
                <a:latin typeface="Arial" panose="020B0604020202020204" pitchFamily="34" charset="0"/>
                <a:cs typeface="Arial" panose="020B0604020202020204" pitchFamily="34" charset="0"/>
              </a:rPr>
              <a:t>puppy, lamb, hen, </a:t>
            </a:r>
            <a:r>
              <a:rPr lang="en-GB" sz="1200" b="1" dirty="0" smtClean="0">
                <a:latin typeface="Arial" panose="020B0604020202020204" pitchFamily="34" charset="0"/>
                <a:cs typeface="Arial" panose="020B0604020202020204" pitchFamily="34" charset="0"/>
              </a:rPr>
              <a:t>chick</a:t>
            </a:r>
          </a:p>
          <a:p>
            <a:pPr algn="ctr"/>
            <a:r>
              <a:rPr lang="en-GB" sz="1200" b="1" dirty="0">
                <a:latin typeface="Arial" panose="020B0604020202020204" pitchFamily="34" charset="0"/>
                <a:cs typeface="Arial" panose="020B0604020202020204" pitchFamily="34" charset="0"/>
              </a:rPr>
              <a:t>Farm, barn, field, pond, sty, </a:t>
            </a:r>
            <a:r>
              <a:rPr lang="en-GB" sz="1200" b="1" dirty="0" smtClean="0">
                <a:latin typeface="Arial" panose="020B0604020202020204" pitchFamily="34" charset="0"/>
                <a:cs typeface="Arial" panose="020B0604020202020204" pitchFamily="34" charset="0"/>
              </a:rPr>
              <a:t>tractor</a:t>
            </a:r>
          </a:p>
          <a:p>
            <a:pPr algn="ctr"/>
            <a:r>
              <a:rPr lang="en-GB" sz="1200" b="1" dirty="0">
                <a:latin typeface="Arial" panose="020B0604020202020204" pitchFamily="34" charset="0"/>
                <a:cs typeface="Arial" panose="020B0604020202020204" pitchFamily="34" charset="0"/>
              </a:rPr>
              <a:t>South Pole, Antarctica, penguins.</a:t>
            </a:r>
          </a:p>
          <a:p>
            <a:pPr algn="ctr"/>
            <a:r>
              <a:rPr lang="en-GB" sz="1200" b="1" dirty="0">
                <a:latin typeface="Arial" panose="020B0604020202020204" pitchFamily="34" charset="0"/>
                <a:cs typeface="Arial" panose="020B0604020202020204" pitchFamily="34" charset="0"/>
              </a:rPr>
              <a:t>North Pole, Arctic, polar bears</a:t>
            </a:r>
          </a:p>
          <a:p>
            <a:pPr algn="ctr"/>
            <a:r>
              <a:rPr lang="en-GB" sz="1200" b="1" dirty="0">
                <a:latin typeface="Arial" panose="020B0604020202020204" pitchFamily="34" charset="0"/>
                <a:cs typeface="Arial" panose="020B0604020202020204" pitchFamily="34" charset="0"/>
              </a:rPr>
              <a:t>Weather- snow, ice, freezing, cold</a:t>
            </a:r>
          </a:p>
          <a:p>
            <a:pPr algn="ctr"/>
            <a:endParaRPr lang="en-GB" sz="1200" b="1" dirty="0" smtClean="0">
              <a:latin typeface="Arial" panose="020B0604020202020204" pitchFamily="34" charset="0"/>
              <a:cs typeface="Arial" panose="020B0604020202020204" pitchFamily="34" charset="0"/>
            </a:endParaRPr>
          </a:p>
          <a:p>
            <a:pPr algn="ctr"/>
            <a:endParaRPr lang="en-GB" sz="1200" b="1" dirty="0" smtClean="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photos or enquiries to </a:t>
            </a:r>
            <a:r>
              <a:rPr lang="en-GB" sz="1200" b="1" dirty="0" smtClean="0">
                <a:latin typeface="Arial" panose="020B0604020202020204" pitchFamily="34" charset="0"/>
                <a:cs typeface="Arial" panose="020B0604020202020204" pitchFamily="34" charset="0"/>
              </a:rPr>
              <a:t>f1@watercliffe.sheffield.sch.uk</a:t>
            </a:r>
          </a:p>
          <a:p>
            <a:endParaRPr lang="en-GB" sz="1400" b="1" dirty="0" smtClean="0"/>
          </a:p>
          <a:p>
            <a:endParaRPr lang="en-GB" dirty="0"/>
          </a:p>
          <a:p>
            <a:r>
              <a:rPr lang="en-GB" dirty="0" smtClean="0"/>
              <a:t> </a:t>
            </a:r>
            <a:endParaRPr lang="en-GB" dirty="0"/>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4124206"/>
          </a:xfrm>
          <a:prstGeom prst="rect">
            <a:avLst/>
          </a:prstGeom>
          <a:noFill/>
        </p:spPr>
        <p:txBody>
          <a:bodyPr wrap="square" rtlCol="0">
            <a:spAutoFit/>
          </a:bodyPr>
          <a:lstStyle/>
          <a:p>
            <a:pPr algn="ctr"/>
            <a:r>
              <a:rPr lang="en-GB" b="1" dirty="0" smtClean="0">
                <a:latin typeface="Arial" panose="020B0604020202020204" pitchFamily="34" charset="0"/>
                <a:cs typeface="Arial" panose="020B0604020202020204" pitchFamily="34" charset="0"/>
              </a:rPr>
              <a:t>Key Dates for the half term</a:t>
            </a:r>
          </a:p>
          <a:p>
            <a:pPr algn="ctr"/>
            <a:endParaRPr lang="en-GB" b="1" dirty="0" smtClean="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Monday </a:t>
            </a:r>
            <a:r>
              <a:rPr lang="en-GB" sz="1600" b="1" dirty="0" smtClean="0">
                <a:latin typeface="Arial" panose="020B0604020202020204" pitchFamily="34" charset="0"/>
                <a:cs typeface="Arial" panose="020B0604020202020204" pitchFamily="34" charset="0"/>
              </a:rPr>
              <a:t>23</a:t>
            </a:r>
            <a:r>
              <a:rPr lang="en-GB" sz="1600" b="1" baseline="30000" dirty="0" smtClean="0">
                <a:latin typeface="Arial" panose="020B0604020202020204" pitchFamily="34" charset="0"/>
                <a:cs typeface="Arial" panose="020B0604020202020204" pitchFamily="34" charset="0"/>
              </a:rPr>
              <a:t>rd</a:t>
            </a:r>
            <a:r>
              <a:rPr lang="en-GB" sz="1600" b="1" dirty="0" smtClean="0">
                <a:latin typeface="Arial" panose="020B0604020202020204" pitchFamily="34" charset="0"/>
                <a:cs typeface="Arial" panose="020B0604020202020204" pitchFamily="34" charset="0"/>
              </a:rPr>
              <a:t> February- </a:t>
            </a:r>
            <a:r>
              <a:rPr lang="en-GB" sz="1600" dirty="0" smtClean="0">
                <a:latin typeface="Arial" panose="020B0604020202020204" pitchFamily="34" charset="0"/>
                <a:cs typeface="Arial" panose="020B0604020202020204" pitchFamily="34" charset="0"/>
              </a:rPr>
              <a:t>Spring 2 half term starts.</a:t>
            </a:r>
          </a:p>
          <a:p>
            <a:endParaRPr lang="en-GB" sz="1600"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Wednesday </a:t>
            </a:r>
            <a:r>
              <a:rPr lang="en-GB" sz="1600" b="1" dirty="0" smtClean="0">
                <a:latin typeface="Arial" panose="020B0604020202020204" pitchFamily="34" charset="0"/>
                <a:cs typeface="Arial" panose="020B0604020202020204" pitchFamily="34" charset="0"/>
              </a:rPr>
              <a:t>25</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February- </a:t>
            </a:r>
            <a:r>
              <a:rPr lang="en-GB" sz="1600" dirty="0" smtClean="0">
                <a:latin typeface="Arial" panose="020B0604020202020204" pitchFamily="34" charset="0"/>
                <a:cs typeface="Arial" panose="020B0604020202020204" pitchFamily="34" charset="0"/>
              </a:rPr>
              <a:t> nursery workshop- </a:t>
            </a:r>
            <a:r>
              <a:rPr lang="en-GB" sz="1600" dirty="0" smtClean="0">
                <a:latin typeface="Arial" panose="020B0604020202020204" pitchFamily="34" charset="0"/>
                <a:cs typeface="Arial" panose="020B0604020202020204" pitchFamily="34" charset="0"/>
              </a:rPr>
              <a:t>Time for Bed</a:t>
            </a:r>
            <a:r>
              <a:rPr lang="en-GB" sz="1600" dirty="0" smtClean="0">
                <a:latin typeface="Arial" panose="020B0604020202020204" pitchFamily="34" charset="0"/>
                <a:cs typeface="Arial" panose="020B0604020202020204" pitchFamily="34" charset="0"/>
              </a:rPr>
              <a:t>.</a:t>
            </a:r>
            <a:endParaRPr lang="en-GB" sz="1600" dirty="0" smtClean="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Wednesday </a:t>
            </a:r>
            <a:r>
              <a:rPr lang="en-GB" sz="1600" b="1" dirty="0" smtClean="0">
                <a:latin typeface="Arial" panose="020B0604020202020204" pitchFamily="34" charset="0"/>
                <a:cs typeface="Arial" panose="020B0604020202020204" pitchFamily="34" charset="0"/>
              </a:rPr>
              <a:t>4</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March- </a:t>
            </a:r>
            <a:r>
              <a:rPr lang="en-GB" sz="1600" dirty="0" smtClean="0">
                <a:latin typeface="Arial" panose="020B0604020202020204" pitchFamily="34" charset="0"/>
                <a:cs typeface="Arial" panose="020B0604020202020204" pitchFamily="34" charset="0"/>
              </a:rPr>
              <a:t>Final nursery workshop- We are Family</a:t>
            </a:r>
          </a:p>
          <a:p>
            <a:endParaRPr lang="en-GB" sz="1600" b="1"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Wednesday </a:t>
            </a:r>
            <a:r>
              <a:rPr lang="en-GB" sz="1600" b="1" dirty="0" smtClean="0">
                <a:latin typeface="Arial" panose="020B0604020202020204" pitchFamily="34" charset="0"/>
                <a:cs typeface="Arial" panose="020B0604020202020204" pitchFamily="34" charset="0"/>
              </a:rPr>
              <a:t>4th </a:t>
            </a:r>
            <a:r>
              <a:rPr lang="en-GB" sz="1600" b="1" dirty="0" smtClean="0">
                <a:latin typeface="Arial" panose="020B0604020202020204" pitchFamily="34" charset="0"/>
                <a:cs typeface="Arial" panose="020B0604020202020204" pitchFamily="34" charset="0"/>
              </a:rPr>
              <a:t>March- </a:t>
            </a:r>
            <a:r>
              <a:rPr lang="en-GB" sz="1600" dirty="0" smtClean="0">
                <a:latin typeface="Arial" panose="020B0604020202020204" pitchFamily="34" charset="0"/>
                <a:cs typeface="Arial" panose="020B0604020202020204" pitchFamily="34" charset="0"/>
              </a:rPr>
              <a:t>World Book Day- come dressed up as a book character of your choice. </a:t>
            </a:r>
          </a:p>
          <a:p>
            <a:endParaRPr lang="en-GB" sz="1600"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Friday </a:t>
            </a:r>
            <a:r>
              <a:rPr lang="en-GB" sz="1600" b="1" dirty="0" smtClean="0">
                <a:latin typeface="Arial" panose="020B0604020202020204" pitchFamily="34" charset="0"/>
                <a:cs typeface="Arial" panose="020B0604020202020204" pitchFamily="34" charset="0"/>
              </a:rPr>
              <a:t>20</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March- </a:t>
            </a:r>
            <a:r>
              <a:rPr lang="en-GB" sz="1600" dirty="0" smtClean="0">
                <a:latin typeface="Arial" panose="020B0604020202020204" pitchFamily="34" charset="0"/>
                <a:cs typeface="Arial" panose="020B0604020202020204" pitchFamily="34" charset="0"/>
              </a:rPr>
              <a:t>Red nose day. </a:t>
            </a: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Wednesday </a:t>
            </a:r>
            <a:r>
              <a:rPr lang="en-GB" sz="1600" b="1" dirty="0" smtClean="0">
                <a:latin typeface="Arial" panose="020B0604020202020204" pitchFamily="34" charset="0"/>
                <a:cs typeface="Arial" panose="020B0604020202020204" pitchFamily="34" charset="0"/>
              </a:rPr>
              <a:t>25</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March- </a:t>
            </a:r>
            <a:r>
              <a:rPr lang="en-GB" sz="1600" dirty="0" smtClean="0">
                <a:latin typeface="Arial" panose="020B0604020202020204" pitchFamily="34" charset="0"/>
                <a:cs typeface="Arial" panose="020B0604020202020204" pitchFamily="34" charset="0"/>
              </a:rPr>
              <a:t>Easter bonnet parade AM and PM. </a:t>
            </a:r>
            <a:endParaRPr lang="en-GB" sz="1600" b="1" dirty="0" smtClean="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b="1" smtClean="0">
                <a:latin typeface="Arial" panose="020B0604020202020204" pitchFamily="34" charset="0"/>
                <a:cs typeface="Arial" panose="020B0604020202020204" pitchFamily="34" charset="0"/>
              </a:rPr>
              <a:t>Friday </a:t>
            </a:r>
            <a:r>
              <a:rPr lang="en-GB" sz="1600" b="1" smtClean="0">
                <a:latin typeface="Arial" panose="020B0604020202020204" pitchFamily="34" charset="0"/>
                <a:cs typeface="Arial" panose="020B0604020202020204" pitchFamily="34" charset="0"/>
              </a:rPr>
              <a:t>27</a:t>
            </a:r>
            <a:r>
              <a:rPr lang="en-GB" sz="1600" b="1" baseline="30000" smtClean="0">
                <a:latin typeface="Arial" panose="020B0604020202020204" pitchFamily="34" charset="0"/>
                <a:cs typeface="Arial" panose="020B0604020202020204" pitchFamily="34" charset="0"/>
              </a:rPr>
              <a:t>th</a:t>
            </a:r>
            <a:r>
              <a:rPr lang="en-GB" sz="1600" b="1"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March- </a:t>
            </a:r>
            <a:r>
              <a:rPr lang="en-GB" sz="1600" dirty="0" smtClean="0">
                <a:latin typeface="Arial" panose="020B0604020202020204" pitchFamily="34" charset="0"/>
                <a:cs typeface="Arial" panose="020B0604020202020204" pitchFamily="34" charset="0"/>
              </a:rPr>
              <a:t>Finish for Easter. </a:t>
            </a:r>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7" name="Picture 6" descr="W:\Media\Pictures - do not move!\nursery\Nursery booklet\IMG_177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771901" y="1829097"/>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369332"/>
          </a:xfrm>
          <a:prstGeom prst="rect">
            <a:avLst/>
          </a:prstGeom>
          <a:noFill/>
        </p:spPr>
        <p:txBody>
          <a:bodyPr wrap="square" rtlCol="0">
            <a:spAutoFit/>
          </a:bodyPr>
          <a:lstStyle/>
          <a:p>
            <a:pPr algn="ctr"/>
            <a:r>
              <a:rPr lang="en-GB" dirty="0" smtClean="0"/>
              <a:t> </a:t>
            </a:r>
            <a:endParaRPr lang="en-GB" dirty="0"/>
          </a:p>
        </p:txBody>
      </p:sp>
      <p:sp>
        <p:nvSpPr>
          <p:cNvPr id="12" name="TextBox 11"/>
          <p:cNvSpPr txBox="1"/>
          <p:nvPr/>
        </p:nvSpPr>
        <p:spPr>
          <a:xfrm>
            <a:off x="2435112" y="3396343"/>
            <a:ext cx="2581025" cy="646331"/>
          </a:xfrm>
          <a:prstGeom prst="rect">
            <a:avLst/>
          </a:prstGeom>
          <a:noFill/>
        </p:spPr>
        <p:txBody>
          <a:bodyPr wrap="square" rtlCol="0">
            <a:spAutoFit/>
          </a:bodyPr>
          <a:lstStyle/>
          <a:p>
            <a:pPr algn="ctr"/>
            <a:r>
              <a:rPr lang="en-GB" dirty="0"/>
              <a:t>Lisa Howson</a:t>
            </a:r>
          </a:p>
          <a:p>
            <a:pPr algn="ctr"/>
            <a:r>
              <a:rPr lang="en-GB" dirty="0"/>
              <a:t>Teaching Assistant </a:t>
            </a:r>
          </a:p>
        </p:txBody>
      </p:sp>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smtClean="0"/>
              <a:t>Rebecca Moss Teacher</a:t>
            </a:r>
            <a:endParaRPr lang="en-GB" dirty="0"/>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4564570" y="3105835"/>
            <a:ext cx="2697499" cy="923330"/>
          </a:xfrm>
          <a:prstGeom prst="rect">
            <a:avLst/>
          </a:prstGeom>
        </p:spPr>
        <p:txBody>
          <a:bodyPr wrap="square">
            <a:spAutoFit/>
          </a:bodyPr>
          <a:lstStyle/>
          <a:p>
            <a:pPr algn="ctr"/>
            <a:endParaRPr lang="en-GB" dirty="0"/>
          </a:p>
          <a:p>
            <a:pPr algn="ctr"/>
            <a:r>
              <a:rPr lang="en-GB" dirty="0" smtClean="0"/>
              <a:t>Danielle Page </a:t>
            </a:r>
            <a:endParaRPr lang="en-GB" dirty="0"/>
          </a:p>
          <a:p>
            <a:pPr algn="ctr"/>
            <a:r>
              <a:rPr lang="en-GB" dirty="0"/>
              <a:t>Teaching Assistant</a:t>
            </a:r>
          </a:p>
        </p:txBody>
      </p:sp>
      <p:sp>
        <p:nvSpPr>
          <p:cNvPr id="6" name="TextBox 5"/>
          <p:cNvSpPr txBox="1"/>
          <p:nvPr/>
        </p:nvSpPr>
        <p:spPr>
          <a:xfrm>
            <a:off x="6773160" y="3396343"/>
            <a:ext cx="3028285" cy="646331"/>
          </a:xfrm>
          <a:prstGeom prst="rect">
            <a:avLst/>
          </a:prstGeom>
          <a:noFill/>
        </p:spPr>
        <p:txBody>
          <a:bodyPr wrap="square" rtlCol="0">
            <a:spAutoFit/>
          </a:bodyPr>
          <a:lstStyle/>
          <a:p>
            <a:pPr algn="ctr"/>
            <a:r>
              <a:rPr lang="en-GB" dirty="0"/>
              <a:t>Jen Wilson</a:t>
            </a:r>
          </a:p>
          <a:p>
            <a:pPr algn="ctr"/>
            <a:r>
              <a:rPr lang="en-GB" dirty="0"/>
              <a:t>Teaching Assistant </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Toni Mortimer </a:t>
            </a:r>
          </a:p>
          <a:p>
            <a:pPr algn="ctr"/>
            <a:r>
              <a:rPr lang="en-GB" dirty="0"/>
              <a:t>Teaching Assistant</a:t>
            </a: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6842" y="1624626"/>
            <a:ext cx="1544402" cy="1856107"/>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2054" y="3641859"/>
            <a:ext cx="1427449" cy="1842135"/>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10071053" y="1009383"/>
            <a:ext cx="1842135" cy="1466848"/>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27580" y="3639088"/>
            <a:ext cx="1432448" cy="1844906"/>
          </a:xfrm>
          <a:prstGeom prst="rect">
            <a:avLst/>
          </a:prstGeom>
        </p:spPr>
      </p:pic>
      <p:sp>
        <p:nvSpPr>
          <p:cNvPr id="14" name="TextBox 13"/>
          <p:cNvSpPr txBox="1"/>
          <p:nvPr/>
        </p:nvSpPr>
        <p:spPr>
          <a:xfrm>
            <a:off x="10127580" y="5608320"/>
            <a:ext cx="1597965" cy="646331"/>
          </a:xfrm>
          <a:prstGeom prst="rect">
            <a:avLst/>
          </a:prstGeom>
          <a:noFill/>
        </p:spPr>
        <p:txBody>
          <a:bodyPr wrap="square" rtlCol="0">
            <a:spAutoFit/>
          </a:bodyPr>
          <a:lstStyle/>
          <a:p>
            <a:pPr algn="ctr"/>
            <a:r>
              <a:rPr lang="en-GB" dirty="0" smtClean="0"/>
              <a:t>Lauren Gibson</a:t>
            </a:r>
          </a:p>
          <a:p>
            <a:pPr algn="ctr"/>
            <a:r>
              <a:rPr lang="en-GB" dirty="0" smtClean="0"/>
              <a:t>PPA cover</a:t>
            </a:r>
            <a:endParaRPr lang="en-GB" dirty="0"/>
          </a:p>
        </p:txBody>
      </p:sp>
      <p:pic>
        <p:nvPicPr>
          <p:cNvPr id="19" name="Picture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007950" y="1788725"/>
            <a:ext cx="1869442" cy="1443522"/>
          </a:xfrm>
          <a:prstGeom prst="rect">
            <a:avLst/>
          </a:prstGeom>
        </p:spPr>
      </p:pic>
    </p:spTree>
    <p:extLst>
      <p:ext uri="{BB962C8B-B14F-4D97-AF65-F5344CB8AC3E}">
        <p14:creationId xmlns:p14="http://schemas.microsoft.com/office/powerpoint/2010/main" val="2733595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1706</TotalTime>
  <Words>765</Words>
  <Application>Microsoft Office PowerPoint</Application>
  <PresentationFormat>Widescreen</PresentationFormat>
  <Paragraphs>80</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HoughtonD</cp:lastModifiedBy>
  <cp:revision>181</cp:revision>
  <dcterms:created xsi:type="dcterms:W3CDTF">2021-08-06T08:19:36Z</dcterms:created>
  <dcterms:modified xsi:type="dcterms:W3CDTF">2026-02-09T18:28:01Z</dcterms:modified>
</cp:coreProperties>
</file>