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9" r:id="rId2"/>
    <p:sldId id="256"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838" autoAdjust="0"/>
  </p:normalViewPr>
  <p:slideViewPr>
    <p:cSldViewPr snapToGrid="0">
      <p:cViewPr varScale="1">
        <p:scale>
          <a:sx n="59" d="100"/>
          <a:sy n="59" d="100"/>
        </p:scale>
        <p:origin x="964"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8D45F4-2115-405E-BF13-DC54485E71CA}" type="datetimeFigureOut">
              <a:rPr lang="en-GB" smtClean="0"/>
              <a:t>03/01/2025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476BD2-60CF-4604-94B6-0DB5C5F3474D}" type="slidenum">
              <a:rPr lang="en-GB" smtClean="0"/>
              <a:t>‹#›</a:t>
            </a:fld>
            <a:endParaRPr lang="en-GB"/>
          </a:p>
        </p:txBody>
      </p:sp>
    </p:spTree>
    <p:extLst>
      <p:ext uri="{BB962C8B-B14F-4D97-AF65-F5344CB8AC3E}">
        <p14:creationId xmlns:p14="http://schemas.microsoft.com/office/powerpoint/2010/main" val="218546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476BD2-60CF-4604-94B6-0DB5C5F3474D}" type="slidenum">
              <a:rPr lang="en-GB" smtClean="0"/>
              <a:t>2</a:t>
            </a:fld>
            <a:endParaRPr lang="en-GB"/>
          </a:p>
        </p:txBody>
      </p:sp>
    </p:spTree>
    <p:extLst>
      <p:ext uri="{BB962C8B-B14F-4D97-AF65-F5344CB8AC3E}">
        <p14:creationId xmlns:p14="http://schemas.microsoft.com/office/powerpoint/2010/main" val="2298534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03/01/2025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03/01/2025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03/01/2025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03/01/2025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03/01/2025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738664"/>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a:t>
            </a:r>
            <a:r>
              <a:rPr lang="en-GB" sz="1400"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r>
              <a:rPr lang="en-GB" sz="1400" b="1" dirty="0">
                <a:solidFill>
                  <a:srgbClr val="FF0000"/>
                </a:solidFill>
                <a:latin typeface="Arial" panose="020B0604020202020204" pitchFamily="34" charset="0"/>
                <a:cs typeface="Arial" panose="020B0604020202020204" pitchFamily="34" charset="0"/>
              </a:rPr>
              <a:t>Communicate and Celebrate” </a:t>
            </a:r>
          </a:p>
          <a:p>
            <a:pPr algn="ctr"/>
            <a:r>
              <a:rPr lang="en-GB" sz="1400" dirty="0">
                <a:latin typeface="Arial" panose="020B0604020202020204" pitchFamily="34" charset="0"/>
                <a:ea typeface="Times New Roman" panose="02020603050405020304" pitchFamily="18" charset="0"/>
                <a:cs typeface="Arial" panose="020B0604020202020204" pitchFamily="34" charset="0"/>
              </a:rPr>
              <a:t>This will be taught through science, history and art, linking also to some of our writing. </a:t>
            </a:r>
          </a:p>
        </p:txBody>
      </p:sp>
      <p:sp>
        <p:nvSpPr>
          <p:cNvPr id="5" name="Rectangle 4"/>
          <p:cNvSpPr/>
          <p:nvPr/>
        </p:nvSpPr>
        <p:spPr>
          <a:xfrm>
            <a:off x="296091" y="2672423"/>
            <a:ext cx="3239589" cy="2308324"/>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For the next term, our outdoor PE sessions are on Tuesdays with our EVO sports coach. Our indoor PE sessions will be on Wednesdays. Children will need to have a PE kit in school for these days.  Please ensure your child has a white T-shirt and black shorts, tracksuit bottoms or leggings for these sessions. Please make sure your child’s name is in all their clothes, its very difficult to reunite children with the correct clothing without names in them. </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600892" y="5129326"/>
            <a:ext cx="2629989" cy="1220628"/>
          </a:xfrm>
          <a:prstGeom prst="rect">
            <a:avLst/>
          </a:prstGeom>
        </p:spPr>
      </p:pic>
      <p:sp>
        <p:nvSpPr>
          <p:cNvPr id="7" name="TextBox 6"/>
          <p:cNvSpPr txBox="1"/>
          <p:nvPr/>
        </p:nvSpPr>
        <p:spPr>
          <a:xfrm>
            <a:off x="8194765" y="2829064"/>
            <a:ext cx="3326675" cy="1938992"/>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can you make sure your child has their reading journal in school every day and record any reads they do at home. They need to do 40 reads to receive their reading mileage badges. </a:t>
            </a:r>
          </a:p>
          <a:p>
            <a:pPr algn="ctr"/>
            <a:r>
              <a:rPr lang="en-GB" sz="1200" dirty="0">
                <a:latin typeface="Arial" panose="020B0604020202020204" pitchFamily="34" charset="0"/>
                <a:cs typeface="Arial" panose="020B0604020202020204" pitchFamily="34" charset="0"/>
              </a:rPr>
              <a:t>Your child will be sent home with a Read, Write, Inc. book as well as a sharing book to read at home. These books are changed every week. </a:t>
            </a:r>
          </a:p>
        </p:txBody>
      </p:sp>
      <p:pic>
        <p:nvPicPr>
          <p:cNvPr id="8" name="Picture 7"/>
          <p:cNvPicPr>
            <a:picLocks noChangeAspect="1"/>
          </p:cNvPicPr>
          <p:nvPr/>
        </p:nvPicPr>
        <p:blipFill>
          <a:blip r:embed="rId4"/>
          <a:stretch>
            <a:fillRect/>
          </a:stretch>
        </p:blipFill>
        <p:spPr>
          <a:xfrm>
            <a:off x="9416880" y="5260823"/>
            <a:ext cx="1146147" cy="810838"/>
          </a:xfrm>
          <a:prstGeom prst="rect">
            <a:avLst/>
          </a:prstGeom>
        </p:spPr>
      </p:pic>
      <p:sp>
        <p:nvSpPr>
          <p:cNvPr id="10" name="TextBox 9"/>
          <p:cNvSpPr txBox="1"/>
          <p:nvPr/>
        </p:nvSpPr>
        <p:spPr>
          <a:xfrm>
            <a:off x="4259058" y="2857089"/>
            <a:ext cx="3204755" cy="2123658"/>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Counting and number bonds</a:t>
            </a:r>
          </a:p>
          <a:p>
            <a:pPr algn="ctr"/>
            <a:r>
              <a:rPr lang="en-GB" sz="1200" dirty="0">
                <a:latin typeface="Arial" panose="020B0604020202020204" pitchFamily="34" charset="0"/>
                <a:cs typeface="Arial" panose="020B0604020202020204" pitchFamily="34" charset="0"/>
              </a:rPr>
              <a:t>The children did so well in Autumn term learning to count in 2s, 5s and 10s and we had lots of children get their rocket badges. </a:t>
            </a:r>
          </a:p>
          <a:p>
            <a:pPr algn="ctr"/>
            <a:r>
              <a:rPr lang="en-GB" sz="1200" dirty="0">
                <a:latin typeface="Arial" panose="020B0604020202020204" pitchFamily="34" charset="0"/>
                <a:cs typeface="Arial" panose="020B0604020202020204" pitchFamily="34" charset="0"/>
              </a:rPr>
              <a:t>Keep practicing at home and let’s see if we can get some more children on the rocket.</a:t>
            </a:r>
          </a:p>
          <a:p>
            <a:pPr algn="ctr"/>
            <a:r>
              <a:rPr lang="en-GB" sz="1200" dirty="0">
                <a:latin typeface="Arial" panose="020B0604020202020204" pitchFamily="34" charset="0"/>
                <a:cs typeface="Arial" panose="020B0604020202020204" pitchFamily="34" charset="0"/>
              </a:rPr>
              <a:t>Please also keep practicing learning the number bonds to 10 by heart – Number Bonds to 10 by Jack Hartmann on YouTube is a great video to watch to help support this. </a:t>
            </a:r>
          </a:p>
          <a:p>
            <a:pPr algn="ctr"/>
            <a:endParaRPr lang="en-GB" sz="1200" dirty="0">
              <a:latin typeface="Arial" panose="020B0604020202020204" pitchFamily="34" charset="0"/>
              <a:cs typeface="Arial" panose="020B0604020202020204" pitchFamily="34" charset="0"/>
            </a:endParaRP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11388" y="5129326"/>
            <a:ext cx="925382" cy="77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7912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Y1 – Let’s communicate and celebrate!</a:t>
            </a:r>
          </a:p>
        </p:txBody>
      </p:sp>
      <p:pic>
        <p:nvPicPr>
          <p:cNvPr id="8" name="Picture 7"/>
          <p:cNvPicPr>
            <a:picLocks noChangeAspect="1"/>
          </p:cNvPicPr>
          <p:nvPr/>
        </p:nvPicPr>
        <p:blipFill>
          <a:blip r:embed="rId4"/>
          <a:stretch>
            <a:fillRect/>
          </a:stretch>
        </p:blipFill>
        <p:spPr>
          <a:xfrm>
            <a:off x="5699932" y="1711374"/>
            <a:ext cx="1066892" cy="931001"/>
          </a:xfrm>
          <a:prstGeom prst="rect">
            <a:avLst/>
          </a:prstGeom>
        </p:spPr>
      </p:pic>
      <p:sp>
        <p:nvSpPr>
          <p:cNvPr id="9" name="TextBox 8"/>
          <p:cNvSpPr txBox="1"/>
          <p:nvPr/>
        </p:nvSpPr>
        <p:spPr>
          <a:xfrm>
            <a:off x="3162661" y="2516378"/>
            <a:ext cx="6141433" cy="1477328"/>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Relationships and Health Education</a:t>
            </a:r>
          </a:p>
          <a:p>
            <a:pPr algn="ctr"/>
            <a:r>
              <a:rPr lang="en-GB" sz="1100" dirty="0">
                <a:latin typeface="Arial" panose="020B0604020202020204" pitchFamily="34" charset="0"/>
                <a:cs typeface="Arial" panose="020B0604020202020204" pitchFamily="34" charset="0"/>
              </a:rPr>
              <a:t>Across the spring term, a number of circle times will be themed around the RSHE</a:t>
            </a:r>
          </a:p>
          <a:p>
            <a:pPr algn="ctr"/>
            <a:r>
              <a:rPr lang="en-GB" sz="1100" dirty="0">
                <a:latin typeface="Arial" panose="020B0604020202020204" pitchFamily="34" charset="0"/>
                <a:cs typeface="Arial" panose="020B0604020202020204" pitchFamily="34" charset="0"/>
              </a:rPr>
              <a:t>planning. The children will be discussing their feelings. This will then be linked to what</a:t>
            </a:r>
          </a:p>
          <a:p>
            <a:pPr algn="ctr"/>
            <a:r>
              <a:rPr lang="en-GB" sz="1100" dirty="0">
                <a:latin typeface="Arial" panose="020B0604020202020204" pitchFamily="34" charset="0"/>
                <a:cs typeface="Arial" panose="020B0604020202020204" pitchFamily="34" charset="0"/>
              </a:rPr>
              <a:t>makes a good friend, and how we can be assertive in our friendships and ensure</a:t>
            </a:r>
          </a:p>
          <a:p>
            <a:pPr algn="ctr"/>
            <a:r>
              <a:rPr lang="en-GB" sz="1100" dirty="0">
                <a:latin typeface="Arial" panose="020B0604020202020204" pitchFamily="34" charset="0"/>
                <a:cs typeface="Arial" panose="020B0604020202020204" pitchFamily="34" charset="0"/>
              </a:rPr>
              <a:t>they are balanced.</a:t>
            </a:r>
          </a:p>
          <a:p>
            <a:pPr algn="ctr"/>
            <a:endParaRPr lang="en-GB" sz="11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If you have any questions about the learning outlined, </a:t>
            </a:r>
            <a:r>
              <a:rPr lang="en-GB" sz="1200" dirty="0">
                <a:solidFill>
                  <a:srgbClr val="FF0000"/>
                </a:solidFill>
                <a:latin typeface="Arial" panose="020B0604020202020204" pitchFamily="34" charset="0"/>
                <a:cs typeface="Arial" panose="020B0604020202020204" pitchFamily="34" charset="0"/>
              </a:rPr>
              <a:t>then please do not hesitate to talk to us.</a:t>
            </a:r>
          </a:p>
        </p:txBody>
      </p:sp>
      <p:pic>
        <p:nvPicPr>
          <p:cNvPr id="10" name="Picture 9"/>
          <p:cNvPicPr>
            <a:picLocks noChangeAspect="1"/>
          </p:cNvPicPr>
          <p:nvPr/>
        </p:nvPicPr>
        <p:blipFill>
          <a:blip r:embed="rId5"/>
          <a:stretch>
            <a:fillRect/>
          </a:stretch>
        </p:blipFill>
        <p:spPr>
          <a:xfrm>
            <a:off x="9850752" y="3919994"/>
            <a:ext cx="1702829" cy="835224"/>
          </a:xfrm>
          <a:prstGeom prst="rect">
            <a:avLst/>
          </a:prstGeom>
        </p:spPr>
      </p:pic>
      <p:sp>
        <p:nvSpPr>
          <p:cNvPr id="12" name="TextBox 11"/>
          <p:cNvSpPr txBox="1"/>
          <p:nvPr/>
        </p:nvSpPr>
        <p:spPr>
          <a:xfrm>
            <a:off x="9352545" y="4657988"/>
            <a:ext cx="2640724"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Our indoor PE session is on Wednesday and our outdoor PE session is on Tuesday. </a:t>
            </a:r>
          </a:p>
          <a:p>
            <a:pPr algn="ctr"/>
            <a:r>
              <a:rPr lang="en-GB" sz="1100" dirty="0">
                <a:latin typeface="Arial" panose="020B0604020202020204" pitchFamily="34" charset="0"/>
                <a:cs typeface="Arial" panose="020B0604020202020204" pitchFamily="34" charset="0"/>
              </a:rPr>
              <a:t>We will be using gymnastics equipment in indoor PE to complete fitness circuits. Let’s see how much our fitness improves over the half term!</a:t>
            </a:r>
          </a:p>
          <a:p>
            <a:pPr algn="ctr"/>
            <a:r>
              <a:rPr lang="en-GB" sz="1100" dirty="0">
                <a:latin typeface="Arial" panose="020B0604020202020204" pitchFamily="34" charset="0"/>
                <a:cs typeface="Arial" panose="020B0604020202020204" pitchFamily="34" charset="0"/>
              </a:rPr>
              <a:t>In outdoor PE we will be playing team games and learning how to attack and defend. </a:t>
            </a:r>
          </a:p>
        </p:txBody>
      </p:sp>
      <p:pic>
        <p:nvPicPr>
          <p:cNvPr id="13" name="Picture 12"/>
          <p:cNvPicPr>
            <a:picLocks noChangeAspect="1"/>
          </p:cNvPicPr>
          <p:nvPr/>
        </p:nvPicPr>
        <p:blipFill>
          <a:blip r:embed="rId6"/>
          <a:stretch>
            <a:fillRect/>
          </a:stretch>
        </p:blipFill>
        <p:spPr>
          <a:xfrm>
            <a:off x="752300" y="559222"/>
            <a:ext cx="1390008" cy="952076"/>
          </a:xfrm>
          <a:prstGeom prst="rect">
            <a:avLst/>
          </a:prstGeom>
        </p:spPr>
      </p:pic>
      <p:sp>
        <p:nvSpPr>
          <p:cNvPr id="15" name="TextBox 14"/>
          <p:cNvSpPr txBox="1"/>
          <p:nvPr/>
        </p:nvSpPr>
        <p:spPr>
          <a:xfrm>
            <a:off x="145649" y="1536839"/>
            <a:ext cx="3017012" cy="280076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Communication, language and literacy</a:t>
            </a:r>
          </a:p>
          <a:p>
            <a:pPr algn="ctr"/>
            <a:r>
              <a:rPr lang="en-GB" sz="1100" dirty="0">
                <a:latin typeface="Arial" panose="020B0604020202020204" pitchFamily="34" charset="0"/>
                <a:cs typeface="Arial" panose="020B0604020202020204" pitchFamily="34" charset="0"/>
              </a:rPr>
              <a:t>We are learning all about communication over the term and how our ways of communicating have changed over time. We will even be learning some Morse Code and Semaphore! We will be writing postcards and letters. </a:t>
            </a:r>
          </a:p>
          <a:p>
            <a:pPr algn="ctr"/>
            <a:r>
              <a:rPr lang="en-GB" sz="1100" dirty="0">
                <a:latin typeface="Arial" panose="020B0604020202020204" pitchFamily="34" charset="0"/>
                <a:cs typeface="Arial" panose="020B0604020202020204" pitchFamily="34" charset="0"/>
              </a:rPr>
              <a:t>In our RWI sessions, we will be learning new ways to read and write sounds.  We will then practise using our phonics to write simple sentences.  We will be concentrating on checking our writing to make sure it makes sense.  </a:t>
            </a:r>
          </a:p>
          <a:p>
            <a:pPr algn="ctr"/>
            <a:r>
              <a:rPr lang="en-GB" sz="1100" dirty="0">
                <a:latin typeface="Arial" panose="020B0604020202020204" pitchFamily="34" charset="0"/>
                <a:cs typeface="Arial" panose="020B0604020202020204" pitchFamily="34" charset="0"/>
              </a:rPr>
              <a:t>We will also be learning some Spring poems and improving our oracy skills when reading aloud. </a:t>
            </a:r>
          </a:p>
        </p:txBody>
      </p:sp>
      <p:pic>
        <p:nvPicPr>
          <p:cNvPr id="16" name="Picture 15"/>
          <p:cNvPicPr>
            <a:picLocks noChangeAspect="1"/>
          </p:cNvPicPr>
          <p:nvPr/>
        </p:nvPicPr>
        <p:blipFill>
          <a:blip r:embed="rId7"/>
          <a:stretch>
            <a:fillRect/>
          </a:stretch>
        </p:blipFill>
        <p:spPr>
          <a:xfrm>
            <a:off x="10013907" y="56971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9297759" y="1522341"/>
            <a:ext cx="2787100"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will be looking at addition and subtraction and using number lines to help us count forwards and backwards.</a:t>
            </a:r>
          </a:p>
          <a:p>
            <a:pPr algn="ctr"/>
            <a:r>
              <a:rPr lang="en-GB" sz="1100" dirty="0">
                <a:latin typeface="Arial" panose="020B0604020202020204" pitchFamily="34" charset="0"/>
                <a:cs typeface="Arial" panose="020B0604020202020204" pitchFamily="34" charset="0"/>
              </a:rPr>
              <a:t>We will continue to use vocabulary such as more, less and difference to explain our answers. </a:t>
            </a:r>
          </a:p>
          <a:p>
            <a:pPr algn="ctr"/>
            <a:r>
              <a:rPr lang="en-GB" sz="1100" dirty="0">
                <a:latin typeface="Arial" panose="020B0604020202020204" pitchFamily="34" charset="0"/>
                <a:cs typeface="Arial" panose="020B0604020202020204" pitchFamily="34" charset="0"/>
              </a:rPr>
              <a:t>We will also be learning about the place value of digits in numbers up to 50. Later in Spring term we will be measuring length, height, weight and volume. </a:t>
            </a:r>
          </a:p>
        </p:txBody>
      </p:sp>
      <p:pic>
        <p:nvPicPr>
          <p:cNvPr id="20" name="Picture 19"/>
          <p:cNvPicPr>
            <a:picLocks noChangeAspect="1"/>
          </p:cNvPicPr>
          <p:nvPr/>
        </p:nvPicPr>
        <p:blipFill>
          <a:blip r:embed="rId8"/>
          <a:stretch>
            <a:fillRect/>
          </a:stretch>
        </p:blipFill>
        <p:spPr>
          <a:xfrm>
            <a:off x="5699932" y="4186627"/>
            <a:ext cx="1048603" cy="651405"/>
          </a:xfrm>
          <a:prstGeom prst="rect">
            <a:avLst/>
          </a:prstGeom>
        </p:spPr>
      </p:pic>
      <p:sp>
        <p:nvSpPr>
          <p:cNvPr id="23" name="TextBox 22"/>
          <p:cNvSpPr txBox="1"/>
          <p:nvPr/>
        </p:nvSpPr>
        <p:spPr>
          <a:xfrm>
            <a:off x="3285845" y="4911302"/>
            <a:ext cx="6084767"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will be finding out about the monarchy and the contribution they have made to our nation. We will be learning the names of different kings and queens. </a:t>
            </a:r>
          </a:p>
          <a:p>
            <a:pPr algn="ctr"/>
            <a:r>
              <a:rPr lang="en-GB" sz="1100" dirty="0">
                <a:latin typeface="Arial" panose="020B0604020202020204" pitchFamily="34" charset="0"/>
                <a:cs typeface="Arial" panose="020B0604020202020204" pitchFamily="34" charset="0"/>
              </a:rPr>
              <a:t>We will be exploring the properties of different materials and how these materials can best be used. We will be naming, sorting and describing the materials and investigating through a fair test which material would be best to make a coat for the Gingerbread Man. </a:t>
            </a:r>
          </a:p>
          <a:p>
            <a:pPr algn="ctr"/>
            <a:r>
              <a:rPr lang="en-GB" sz="1100" dirty="0">
                <a:latin typeface="Arial" panose="020B0604020202020204" pitchFamily="34" charset="0"/>
                <a:cs typeface="Arial" panose="020B0604020202020204" pitchFamily="34" charset="0"/>
              </a:rPr>
              <a:t>The children will also explore how recycling is important to the environment and how this links to sorting from the properties of material.</a:t>
            </a:r>
          </a:p>
        </p:txBody>
      </p:sp>
      <p:pic>
        <p:nvPicPr>
          <p:cNvPr id="24" name="Picture 23"/>
          <p:cNvPicPr>
            <a:picLocks noChangeAspect="1"/>
          </p:cNvPicPr>
          <p:nvPr/>
        </p:nvPicPr>
        <p:blipFill>
          <a:blip r:embed="rId9"/>
          <a:stretch>
            <a:fillRect/>
          </a:stretch>
        </p:blipFill>
        <p:spPr>
          <a:xfrm>
            <a:off x="923064" y="4321206"/>
            <a:ext cx="1188964" cy="796065"/>
          </a:xfrm>
          <a:prstGeom prst="rect">
            <a:avLst/>
          </a:prstGeom>
        </p:spPr>
      </p:pic>
      <p:sp>
        <p:nvSpPr>
          <p:cNvPr id="25" name="TextBox 24"/>
          <p:cNvSpPr txBox="1"/>
          <p:nvPr/>
        </p:nvSpPr>
        <p:spPr>
          <a:xfrm>
            <a:off x="259157" y="5129349"/>
            <a:ext cx="2516777"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endParaRPr lang="en-GB" sz="105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 We will be making 3D models over the term that match challenges such as ‘I can make something useful’. </a:t>
            </a:r>
          </a:p>
          <a:p>
            <a:pPr algn="ctr"/>
            <a:r>
              <a:rPr lang="en-GB" sz="1100" dirty="0">
                <a:latin typeface="Arial" panose="020B0604020202020204" pitchFamily="34" charset="0"/>
                <a:cs typeface="Arial" panose="020B0604020202020204" pitchFamily="34" charset="0"/>
              </a:rPr>
              <a:t>We will also be making trophies in class out of recycled materials.  We are also going to by making sliders and levers in DT to show the journey of a letter.</a:t>
            </a:r>
          </a:p>
        </p:txBody>
      </p:sp>
    </p:spTree>
    <p:extLst>
      <p:ext uri="{BB962C8B-B14F-4D97-AF65-F5344CB8AC3E}">
        <p14:creationId xmlns:p14="http://schemas.microsoft.com/office/powerpoint/2010/main" val="4076206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524589"/>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Dates for your diary</a:t>
            </a:r>
          </a:p>
          <a:p>
            <a:pPr algn="ctr"/>
            <a:endParaRPr lang="en-GB" b="1" dirty="0">
              <a:latin typeface="Arial" panose="020B0604020202020204" pitchFamily="34" charset="0"/>
              <a:cs typeface="Arial" panose="020B0604020202020204" pitchFamily="34" charset="0"/>
            </a:endParaRPr>
          </a:p>
          <a:p>
            <a:pPr algn="ctr" fontAlgn="base"/>
            <a:r>
              <a:rPr lang="en-GB" sz="1100" dirty="0"/>
              <a:t>Monday 6th January - Back to school</a:t>
            </a:r>
          </a:p>
          <a:p>
            <a:pPr algn="ctr" fontAlgn="base"/>
            <a:r>
              <a:rPr lang="en-GB" sz="1100" dirty="0"/>
              <a:t>Tuesday 28th &amp; Wednesday 29th January - Parents' Evening</a:t>
            </a:r>
          </a:p>
          <a:p>
            <a:pPr algn="ctr" fontAlgn="base"/>
            <a:r>
              <a:rPr lang="en-GB" sz="1100" dirty="0"/>
              <a:t>Wednesday 12</a:t>
            </a:r>
            <a:r>
              <a:rPr lang="en-GB" sz="1100" baseline="30000" dirty="0"/>
              <a:t>th</a:t>
            </a:r>
            <a:r>
              <a:rPr lang="en-GB" sz="1100" dirty="0"/>
              <a:t> February – Sheffield City Centre Visit</a:t>
            </a:r>
          </a:p>
          <a:p>
            <a:pPr algn="ctr" fontAlgn="base"/>
            <a:r>
              <a:rPr lang="en-GB" sz="1100" dirty="0"/>
              <a:t>Friday 14th February - Finish for half term</a:t>
            </a:r>
            <a:br>
              <a:rPr lang="en-GB" sz="1100" dirty="0"/>
            </a:br>
            <a:endParaRPr lang="en-GB" sz="1100" dirty="0"/>
          </a:p>
          <a:p>
            <a:pPr algn="ctr" fontAlgn="base"/>
            <a:r>
              <a:rPr lang="en-GB" sz="1100" dirty="0"/>
              <a:t>Monday 17th February - Friday 21st February Half Term Holiday</a:t>
            </a:r>
            <a:br>
              <a:rPr lang="en-GB" sz="1100" dirty="0"/>
            </a:br>
            <a:endParaRPr lang="en-GB" sz="1100" dirty="0"/>
          </a:p>
          <a:p>
            <a:pPr algn="ctr" fontAlgn="base"/>
            <a:r>
              <a:rPr lang="en-GB" sz="1100" dirty="0"/>
              <a:t>Monday 24th February - Spring 2 starts</a:t>
            </a:r>
          </a:p>
          <a:p>
            <a:pPr algn="ctr" fontAlgn="base"/>
            <a:r>
              <a:rPr lang="en-GB" sz="1100" dirty="0"/>
              <a:t>Wednesday 5th March - World Book Day @ WCM</a:t>
            </a:r>
          </a:p>
          <a:p>
            <a:pPr algn="ctr" fontAlgn="base"/>
            <a:r>
              <a:rPr lang="en-GB" sz="1100" dirty="0"/>
              <a:t>Wednesday 12th March - INSET 3 school closed for children</a:t>
            </a:r>
            <a:br>
              <a:rPr lang="en-GB" sz="1100" dirty="0"/>
            </a:br>
            <a:r>
              <a:rPr lang="en-GB" sz="1100" dirty="0"/>
              <a:t>Monday 17th Tuesday 18th March - D&amp;T exhibition in the Hall</a:t>
            </a:r>
            <a:br>
              <a:rPr lang="en-GB" sz="1100" dirty="0"/>
            </a:br>
            <a:r>
              <a:rPr lang="en-GB" sz="1100" dirty="0"/>
              <a:t>Friday 21st March Red Nose Day</a:t>
            </a:r>
          </a:p>
          <a:p>
            <a:pPr algn="ctr" fontAlgn="base"/>
            <a:r>
              <a:rPr lang="en-GB" sz="1100" dirty="0"/>
              <a:t>Monday 24th - Friday 28th March - Easter Activities, more information to follow</a:t>
            </a:r>
          </a:p>
          <a:p>
            <a:pPr algn="ctr" fontAlgn="base"/>
            <a:r>
              <a:rPr lang="en-GB" sz="1100" dirty="0"/>
              <a:t>Friday 28th March - Finish for Easter Holidays</a:t>
            </a:r>
          </a:p>
          <a:p>
            <a:pPr algn="ctr" fontAlgn="base"/>
            <a:r>
              <a:rPr lang="en-GB" sz="1100" dirty="0"/>
              <a:t>Monday 14th April - Summer 1 starts</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400" dirty="0">
              <a:latin typeface="Arial" panose="020B0604020202020204" pitchFamily="34" charset="0"/>
              <a:cs typeface="Arial" panose="020B0604020202020204" pitchFamily="34" charset="0"/>
            </a:endParaRPr>
          </a:p>
          <a:p>
            <a:pPr algn="ctr"/>
            <a:endParaRPr lang="en-GB" sz="1400" dirty="0">
              <a:latin typeface="Arial" panose="020B0604020202020204" pitchFamily="34" charset="0"/>
              <a:cs typeface="Arial" panose="020B0604020202020204" pitchFamily="34" charset="0"/>
            </a:endParaRPr>
          </a:p>
          <a:p>
            <a:pPr algn="ctr"/>
            <a:r>
              <a:rPr lang="en-GB" sz="1400" dirty="0">
                <a:latin typeface="Arial" panose="020B0604020202020204" pitchFamily="34" charset="0"/>
                <a:cs typeface="Arial" panose="020B0604020202020204" pitchFamily="34" charset="0"/>
              </a:rPr>
              <a:t>Thank you for your support and please send any learning or enquiries to </a:t>
            </a:r>
            <a:r>
              <a:rPr lang="en-GB" sz="1400" b="1" dirty="0">
                <a:latin typeface="Arial" panose="020B0604020202020204" pitchFamily="34" charset="0"/>
                <a:cs typeface="Arial" panose="020B0604020202020204" pitchFamily="34" charset="0"/>
              </a:rPr>
              <a:t>y1@watercliffe.sheffield.sch.uk</a:t>
            </a:r>
          </a:p>
          <a:p>
            <a:endParaRPr lang="en-GB" sz="1400" b="1" dirty="0"/>
          </a:p>
          <a:p>
            <a:endParaRPr lang="en-GB" dirty="0"/>
          </a:p>
          <a:p>
            <a:r>
              <a:rPr lang="en-GB" dirty="0"/>
              <a:t> </a:t>
            </a:r>
          </a:p>
        </p:txBody>
      </p:sp>
      <p:pic>
        <p:nvPicPr>
          <p:cNvPr id="17" name="Picture 16"/>
          <p:cNvPicPr>
            <a:picLocks noChangeAspect="1"/>
          </p:cNvPicPr>
          <p:nvPr/>
        </p:nvPicPr>
        <p:blipFill>
          <a:blip r:embed="rId3"/>
          <a:stretch>
            <a:fillRect/>
          </a:stretch>
        </p:blipFill>
        <p:spPr>
          <a:xfrm>
            <a:off x="5369668" y="4845188"/>
            <a:ext cx="1066892" cy="798645"/>
          </a:xfrm>
          <a:prstGeom prst="rect">
            <a:avLst/>
          </a:prstGeom>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842</TotalTime>
  <Words>929</Words>
  <Application>Microsoft Office PowerPoint</Application>
  <PresentationFormat>Widescreen</PresentationFormat>
  <Paragraphs>63</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steelej</cp:lastModifiedBy>
  <cp:revision>130</cp:revision>
  <dcterms:created xsi:type="dcterms:W3CDTF">2021-08-06T08:19:36Z</dcterms:created>
  <dcterms:modified xsi:type="dcterms:W3CDTF">2025-01-03T11:41:39Z</dcterms:modified>
</cp:coreProperties>
</file>