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0"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8" d="100"/>
          <a:sy n="88" d="100"/>
        </p:scale>
        <p:origin x="494" y="53"/>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3577339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6036551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A1846FF-C2CE-4C40-8D68-8288F2D1D6EF}"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8945741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A1846FF-C2CE-4C40-8D68-8288F2D1D6EF}"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4860813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A1846FF-C2CE-4C40-8D68-8288F2D1D6EF}" type="datetimeFigureOut">
              <a:rPr lang="en-GB" smtClean="0"/>
              <a:t>07/02/2025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706496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A1846FF-C2CE-4C40-8D68-8288F2D1D6EF}" type="datetimeFigureOut">
              <a:rPr lang="en-GB" smtClean="0"/>
              <a:t>07/02/2025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939423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A1846FF-C2CE-4C40-8D68-8288F2D1D6EF}" type="datetimeFigureOut">
              <a:rPr lang="en-GB" smtClean="0"/>
              <a:t>07/02/2025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847185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4338384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A1846FF-C2CE-4C40-8D68-8288F2D1D6EF}" type="datetimeFigureOut">
              <a:rPr lang="en-GB" smtClean="0"/>
              <a:t>07/02/2025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27191497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2050837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A1846FF-C2CE-4C40-8D68-8288F2D1D6EF}" type="datetimeFigureOut">
              <a:rPr lang="en-GB" smtClean="0"/>
              <a:t>07/02/2025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7796C54-381A-4F71-9F5A-0E1AAC453878}" type="slidenum">
              <a:rPr lang="en-GB" smtClean="0"/>
              <a:t>‹#›</a:t>
            </a:fld>
            <a:endParaRPr lang="en-GB"/>
          </a:p>
        </p:txBody>
      </p:sp>
    </p:spTree>
    <p:extLst>
      <p:ext uri="{BB962C8B-B14F-4D97-AF65-F5344CB8AC3E}">
        <p14:creationId xmlns:p14="http://schemas.microsoft.com/office/powerpoint/2010/main" val="33533087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1846FF-C2CE-4C40-8D68-8288F2D1D6EF}" type="datetimeFigureOut">
              <a:rPr lang="en-GB" smtClean="0"/>
              <a:t>07/02/2025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7796C54-381A-4F71-9F5A-0E1AAC453878}" type="slidenum">
              <a:rPr lang="en-GB" smtClean="0"/>
              <a:t>‹#›</a:t>
            </a:fld>
            <a:endParaRPr lang="en-GB"/>
          </a:p>
        </p:txBody>
      </p:sp>
    </p:spTree>
    <p:extLst>
      <p:ext uri="{BB962C8B-B14F-4D97-AF65-F5344CB8AC3E}">
        <p14:creationId xmlns:p14="http://schemas.microsoft.com/office/powerpoint/2010/main" val="97584049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image" Target="../media/image8.png"/><Relationship Id="rId1" Type="http://schemas.openxmlformats.org/officeDocument/2006/relationships/slideLayout" Target="../slideLayouts/slideLayout7.xml"/><Relationship Id="rId6" Type="http://schemas.openxmlformats.org/officeDocument/2006/relationships/image" Target="../media/image12.jpeg"/><Relationship Id="rId5" Type="http://schemas.openxmlformats.org/officeDocument/2006/relationships/image" Target="../media/image11.jpeg"/><Relationship Id="rId10" Type="http://schemas.openxmlformats.org/officeDocument/2006/relationships/image" Target="../media/image16.jpeg"/><Relationship Id="rId4" Type="http://schemas.openxmlformats.org/officeDocument/2006/relationships/image" Target="../media/image10.jpeg"/><Relationship Id="rId9"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2699657" y="209006"/>
            <a:ext cx="6548846" cy="1254033"/>
          </a:xfrm>
          <a:prstGeom prst="rect">
            <a:avLst/>
          </a:prstGeom>
        </p:spPr>
      </p:pic>
      <p:sp>
        <p:nvSpPr>
          <p:cNvPr id="5" name="TextBox 4"/>
          <p:cNvSpPr txBox="1"/>
          <p:nvPr/>
        </p:nvSpPr>
        <p:spPr>
          <a:xfrm>
            <a:off x="1584960" y="1447873"/>
            <a:ext cx="9039497" cy="338554"/>
          </a:xfrm>
          <a:prstGeom prst="rect">
            <a:avLst/>
          </a:prstGeom>
          <a:noFill/>
        </p:spPr>
        <p:txBody>
          <a:bodyPr wrap="square" rtlCol="0">
            <a:spAutoFit/>
          </a:bodyPr>
          <a:lstStyle/>
          <a:p>
            <a:pPr algn="ctr"/>
            <a:r>
              <a:rPr lang="en-GB" sz="1600" b="1" dirty="0" smtClean="0">
                <a:latin typeface="Arial" panose="020B0604020202020204" pitchFamily="34" charset="0"/>
                <a:cs typeface="Arial" panose="020B0604020202020204" pitchFamily="34" charset="0"/>
              </a:rPr>
              <a:t>Welcome to F1 -  Spring 2 – Animals at home and in Extreme Environments</a:t>
            </a:r>
            <a:endParaRPr lang="en-GB" sz="1600" b="1" dirty="0">
              <a:latin typeface="Arial" panose="020B0604020202020204" pitchFamily="34" charset="0"/>
              <a:cs typeface="Arial" panose="020B0604020202020204" pitchFamily="34" charset="0"/>
            </a:endParaRPr>
          </a:p>
        </p:txBody>
      </p:sp>
      <p:pic>
        <p:nvPicPr>
          <p:cNvPr id="8" name="Picture 7"/>
          <p:cNvPicPr>
            <a:picLocks noChangeAspect="1"/>
          </p:cNvPicPr>
          <p:nvPr/>
        </p:nvPicPr>
        <p:blipFill>
          <a:blip r:embed="rId3"/>
          <a:stretch>
            <a:fillRect/>
          </a:stretch>
        </p:blipFill>
        <p:spPr>
          <a:xfrm>
            <a:off x="5504737" y="1760077"/>
            <a:ext cx="1066892" cy="931001"/>
          </a:xfrm>
          <a:prstGeom prst="rect">
            <a:avLst/>
          </a:prstGeom>
        </p:spPr>
      </p:pic>
      <p:sp>
        <p:nvSpPr>
          <p:cNvPr id="9" name="TextBox 8"/>
          <p:cNvSpPr txBox="1"/>
          <p:nvPr/>
        </p:nvSpPr>
        <p:spPr>
          <a:xfrm>
            <a:off x="3162662" y="2516378"/>
            <a:ext cx="5864648" cy="2123658"/>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Personal, Social and Emotional Development</a:t>
            </a:r>
          </a:p>
          <a:p>
            <a:pPr algn="ctr"/>
            <a:r>
              <a:rPr lang="en-GB" sz="1100" dirty="0">
                <a:latin typeface="Arial" panose="020B0604020202020204" pitchFamily="34" charset="0"/>
                <a:cs typeface="Arial" panose="020B0604020202020204" pitchFamily="34" charset="0"/>
              </a:rPr>
              <a:t>We will read the book ‘What’s a Penguin to think when he wakes up Pink- It doesn’t matter what you look like’ and talk about how we all have similarities and differences. </a:t>
            </a:r>
            <a:r>
              <a:rPr lang="en-GB" sz="1100" dirty="0" smtClean="0">
                <a:latin typeface="Arial" panose="020B0604020202020204" pitchFamily="34" charset="0"/>
                <a:cs typeface="Arial" panose="020B0604020202020204" pitchFamily="34" charset="0"/>
              </a:rPr>
              <a:t>We </a:t>
            </a:r>
            <a:r>
              <a:rPr lang="en-GB" sz="1100" dirty="0">
                <a:latin typeface="Arial" panose="020B0604020202020204" pitchFamily="34" charset="0"/>
                <a:cs typeface="Arial" panose="020B0604020202020204" pitchFamily="34" charset="0"/>
              </a:rPr>
              <a:t>will then look in mirrors and compare ourselves to our friends talking about what is the same and what is different. </a:t>
            </a:r>
          </a:p>
          <a:p>
            <a:pPr algn="ctr"/>
            <a:r>
              <a:rPr lang="en-GB" sz="1100" dirty="0" smtClean="0">
                <a:latin typeface="Arial" panose="020B0604020202020204" pitchFamily="34" charset="0"/>
                <a:cs typeface="Arial" panose="020B0604020202020204" pitchFamily="34" charset="0"/>
              </a:rPr>
              <a:t>We </a:t>
            </a:r>
            <a:r>
              <a:rPr lang="en-GB" sz="1100" dirty="0">
                <a:latin typeface="Arial" panose="020B0604020202020204" pitchFamily="34" charset="0"/>
                <a:cs typeface="Arial" panose="020B0604020202020204" pitchFamily="34" charset="0"/>
              </a:rPr>
              <a:t>will be playing in groups to act out role-play situations, listening to each other and sharing resources. </a:t>
            </a:r>
            <a:endParaRPr lang="en-GB" sz="1100" dirty="0" smtClean="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We will be developing our sustained shared thinking skills which is where we work together as a pair to solve a problem.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p:txBody>
      </p:sp>
      <p:pic>
        <p:nvPicPr>
          <p:cNvPr id="10" name="Picture 9"/>
          <p:cNvPicPr>
            <a:picLocks noChangeAspect="1"/>
          </p:cNvPicPr>
          <p:nvPr/>
        </p:nvPicPr>
        <p:blipFill>
          <a:blip r:embed="rId4"/>
          <a:stretch>
            <a:fillRect/>
          </a:stretch>
        </p:blipFill>
        <p:spPr>
          <a:xfrm>
            <a:off x="9990552" y="1199538"/>
            <a:ext cx="1702829" cy="835224"/>
          </a:xfrm>
          <a:prstGeom prst="rect">
            <a:avLst/>
          </a:prstGeom>
        </p:spPr>
      </p:pic>
      <p:sp>
        <p:nvSpPr>
          <p:cNvPr id="12" name="TextBox 11"/>
          <p:cNvSpPr txBox="1"/>
          <p:nvPr/>
        </p:nvSpPr>
        <p:spPr>
          <a:xfrm>
            <a:off x="9304094" y="1936763"/>
            <a:ext cx="2640724" cy="1446550"/>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Physical Development</a:t>
            </a:r>
          </a:p>
          <a:p>
            <a:pPr algn="ctr"/>
            <a:endParaRPr lang="en-GB" sz="1100" b="1" dirty="0" smtClean="0">
              <a:latin typeface="Arial" panose="020B0604020202020204" pitchFamily="34" charset="0"/>
              <a:cs typeface="Arial" panose="020B0604020202020204" pitchFamily="34" charset="0"/>
            </a:endParaRPr>
          </a:p>
          <a:p>
            <a:pPr algn="ctr"/>
            <a:r>
              <a:rPr lang="en-GB" sz="1100" smtClean="0">
                <a:latin typeface="Arial" panose="020B0604020202020204" pitchFamily="34" charset="0"/>
                <a:cs typeface="Arial" panose="020B0604020202020204" pitchFamily="34" charset="0"/>
              </a:rPr>
              <a:t>We </a:t>
            </a:r>
            <a:r>
              <a:rPr lang="en-GB" sz="1100" dirty="0" smtClean="0">
                <a:latin typeface="Arial" panose="020B0604020202020204" pitchFamily="34" charset="0"/>
                <a:cs typeface="Arial" panose="020B0604020202020204" pitchFamily="34" charset="0"/>
              </a:rPr>
              <a:t>will be manipulating different materials using tools and our hands for example soft stuff. We will be trying really hard to use a knife and fork to cut up our dinner and other objects in nursery.  </a:t>
            </a:r>
          </a:p>
        </p:txBody>
      </p:sp>
      <p:pic>
        <p:nvPicPr>
          <p:cNvPr id="13" name="Picture 12"/>
          <p:cNvPicPr>
            <a:picLocks noChangeAspect="1"/>
          </p:cNvPicPr>
          <p:nvPr/>
        </p:nvPicPr>
        <p:blipFill>
          <a:blip r:embed="rId5"/>
          <a:stretch>
            <a:fillRect/>
          </a:stretch>
        </p:blipFill>
        <p:spPr>
          <a:xfrm>
            <a:off x="781190" y="1199538"/>
            <a:ext cx="1390008" cy="952076"/>
          </a:xfrm>
          <a:prstGeom prst="rect">
            <a:avLst/>
          </a:prstGeom>
        </p:spPr>
      </p:pic>
      <p:sp>
        <p:nvSpPr>
          <p:cNvPr id="15" name="TextBox 14"/>
          <p:cNvSpPr txBox="1"/>
          <p:nvPr/>
        </p:nvSpPr>
        <p:spPr>
          <a:xfrm>
            <a:off x="284041" y="2151614"/>
            <a:ext cx="2601838" cy="2631490"/>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Literacy</a:t>
            </a:r>
          </a:p>
          <a:p>
            <a:pPr algn="ctr"/>
            <a:r>
              <a:rPr lang="en-GB" sz="1100" dirty="0" smtClean="0">
                <a:latin typeface="Arial" panose="020B0604020202020204" pitchFamily="34" charset="0"/>
                <a:cs typeface="Arial" panose="020B0604020202020204" pitchFamily="34" charset="0"/>
              </a:rPr>
              <a:t>In </a:t>
            </a:r>
            <a:r>
              <a:rPr lang="en-GB" sz="1100" dirty="0">
                <a:latin typeface="Arial" panose="020B0604020202020204" pitchFamily="34" charset="0"/>
                <a:cs typeface="Arial" panose="020B0604020202020204" pitchFamily="34" charset="0"/>
              </a:rPr>
              <a:t>our stories for talking sessions we will be reading the story </a:t>
            </a:r>
            <a:r>
              <a:rPr lang="en-GB" sz="1100" dirty="0" smtClean="0">
                <a:latin typeface="Arial" panose="020B0604020202020204" pitchFamily="34" charset="0"/>
                <a:cs typeface="Arial" panose="020B0604020202020204" pitchFamily="34" charset="0"/>
              </a:rPr>
              <a:t>‘Have you got my Purr’. </a:t>
            </a:r>
            <a:r>
              <a:rPr lang="en-GB" sz="1100" dirty="0">
                <a:latin typeface="Arial" panose="020B0604020202020204" pitchFamily="34" charset="0"/>
                <a:cs typeface="Arial" panose="020B0604020202020204" pitchFamily="34" charset="0"/>
              </a:rPr>
              <a:t>We will </a:t>
            </a:r>
            <a:r>
              <a:rPr lang="en-GB" sz="1100" dirty="0" smtClean="0">
                <a:latin typeface="Arial" panose="020B0604020202020204" pitchFamily="34" charset="0"/>
                <a:cs typeface="Arial" panose="020B0604020202020204" pitchFamily="34" charset="0"/>
              </a:rPr>
              <a:t>be </a:t>
            </a:r>
            <a:r>
              <a:rPr lang="en-GB" sz="1100" dirty="0">
                <a:latin typeface="Arial" panose="020B0604020202020204" pitchFamily="34" charset="0"/>
                <a:cs typeface="Arial" panose="020B0604020202020204" pitchFamily="34" charset="0"/>
              </a:rPr>
              <a:t>building up our vocabulary around </a:t>
            </a:r>
            <a:r>
              <a:rPr lang="en-GB" sz="1100" dirty="0" smtClean="0">
                <a:latin typeface="Arial" panose="020B0604020202020204" pitchFamily="34" charset="0"/>
                <a:cs typeface="Arial" panose="020B0604020202020204" pitchFamily="34" charset="0"/>
              </a:rPr>
              <a:t>farm, Arctic and Antarctica animals by reading </a:t>
            </a:r>
            <a:r>
              <a:rPr lang="en-GB" sz="1100" dirty="0">
                <a:latin typeface="Arial" panose="020B0604020202020204" pitchFamily="34" charset="0"/>
                <a:cs typeface="Arial" panose="020B0604020202020204" pitchFamily="34" charset="0"/>
              </a:rPr>
              <a:t>information and story books </a:t>
            </a:r>
            <a:r>
              <a:rPr lang="en-GB" sz="1100" dirty="0" smtClean="0">
                <a:latin typeface="Arial" panose="020B0604020202020204" pitchFamily="34" charset="0"/>
                <a:cs typeface="Arial" panose="020B0604020202020204" pitchFamily="34" charset="0"/>
              </a:rPr>
              <a:t>related to them. We will write lists to use in our farm shop</a:t>
            </a:r>
            <a:r>
              <a:rPr lang="en-GB" sz="1100" dirty="0">
                <a:latin typeface="Arial" panose="020B0604020202020204" pitchFamily="34" charset="0"/>
                <a:cs typeface="Arial" panose="020B0604020202020204" pitchFamily="34" charset="0"/>
              </a:rPr>
              <a:t> </a:t>
            </a:r>
            <a:r>
              <a:rPr lang="en-GB" sz="1100" dirty="0" smtClean="0">
                <a:latin typeface="Arial" panose="020B0604020202020204" pitchFamily="34" charset="0"/>
                <a:cs typeface="Arial" panose="020B0604020202020204" pitchFamily="34" charset="0"/>
              </a:rPr>
              <a:t>and also write cards, postcards and captions.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 </a:t>
            </a: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endParaRPr lang="en-GB" sz="1100" dirty="0" smtClean="0">
              <a:latin typeface="Arial" panose="020B0604020202020204" pitchFamily="34" charset="0"/>
              <a:cs typeface="Arial" panose="020B0604020202020204" pitchFamily="34" charset="0"/>
            </a:endParaRPr>
          </a:p>
        </p:txBody>
      </p:sp>
      <p:pic>
        <p:nvPicPr>
          <p:cNvPr id="16" name="Picture 15"/>
          <p:cNvPicPr>
            <a:picLocks noChangeAspect="1"/>
          </p:cNvPicPr>
          <p:nvPr/>
        </p:nvPicPr>
        <p:blipFill>
          <a:blip r:embed="rId6"/>
          <a:stretch>
            <a:fillRect/>
          </a:stretch>
        </p:blipFill>
        <p:spPr>
          <a:xfrm>
            <a:off x="896700" y="4117555"/>
            <a:ext cx="1376520" cy="931091"/>
          </a:xfrm>
          <a:prstGeom prst="rect">
            <a:avLst/>
          </a:prstGeom>
        </p:spPr>
      </p:pic>
      <p:sp>
        <p:nvSpPr>
          <p:cNvPr id="18" name="TextBox 17"/>
          <p:cNvSpPr txBox="1"/>
          <p:nvPr/>
        </p:nvSpPr>
        <p:spPr>
          <a:xfrm>
            <a:off x="5122665" y="5129349"/>
            <a:ext cx="2897929" cy="1193406"/>
          </a:xfrm>
          <a:prstGeom prst="rect">
            <a:avLst/>
          </a:prstGeom>
          <a:noFill/>
        </p:spPr>
        <p:txBody>
          <a:bodyPr wrap="square" rtlCol="0">
            <a:spAutoFit/>
          </a:bodyPr>
          <a:lstStyle/>
          <a:p>
            <a:endParaRPr lang="en-GB" dirty="0"/>
          </a:p>
        </p:txBody>
      </p:sp>
      <p:sp>
        <p:nvSpPr>
          <p:cNvPr id="19" name="TextBox 18"/>
          <p:cNvSpPr txBox="1"/>
          <p:nvPr/>
        </p:nvSpPr>
        <p:spPr>
          <a:xfrm>
            <a:off x="261955" y="5060277"/>
            <a:ext cx="2630659" cy="1615827"/>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Maths</a:t>
            </a:r>
          </a:p>
          <a:p>
            <a:pPr algn="ctr"/>
            <a:r>
              <a:rPr lang="en-GB" sz="1100" dirty="0" smtClean="0">
                <a:latin typeface="Arial" panose="020B0604020202020204" pitchFamily="34" charset="0"/>
                <a:cs typeface="Arial" panose="020B0604020202020204" pitchFamily="34" charset="0"/>
              </a:rPr>
              <a:t>We will be sorting, subitising, counting and recording amounts of farm animals. </a:t>
            </a:r>
            <a:r>
              <a:rPr lang="en-GB" sz="1100" dirty="0">
                <a:latin typeface="Arial" panose="020B0604020202020204" pitchFamily="34" charset="0"/>
                <a:cs typeface="Arial" panose="020B0604020202020204" pitchFamily="34" charset="0"/>
              </a:rPr>
              <a:t>We will </a:t>
            </a:r>
            <a:r>
              <a:rPr lang="en-GB" sz="1100" dirty="0" smtClean="0">
                <a:latin typeface="Arial" panose="020B0604020202020204" pitchFamily="34" charset="0"/>
                <a:cs typeface="Arial" panose="020B0604020202020204" pitchFamily="34" charset="0"/>
              </a:rPr>
              <a:t>be looking </a:t>
            </a:r>
            <a:r>
              <a:rPr lang="en-GB" sz="1100" dirty="0">
                <a:latin typeface="Arial" panose="020B0604020202020204" pitchFamily="34" charset="0"/>
                <a:cs typeface="Arial" panose="020B0604020202020204" pitchFamily="34" charset="0"/>
              </a:rPr>
              <a:t>at </a:t>
            </a:r>
            <a:r>
              <a:rPr lang="en-GB" sz="1100" dirty="0" smtClean="0">
                <a:latin typeface="Arial" panose="020B0604020202020204" pitchFamily="34" charset="0"/>
                <a:cs typeface="Arial" panose="020B0604020202020204" pitchFamily="34" charset="0"/>
              </a:rPr>
              <a:t>the composition of numbers up to 5 e.g. that 4 can be made with a 2 and a 2, a 3 and a 1 or a 1,1,1 and a 1. </a:t>
            </a:r>
            <a:endParaRPr lang="en-GB" sz="1100" dirty="0">
              <a:latin typeface="Arial" panose="020B0604020202020204" pitchFamily="34" charset="0"/>
              <a:cs typeface="Arial" panose="020B0604020202020204" pitchFamily="34" charset="0"/>
            </a:endParaRPr>
          </a:p>
          <a:p>
            <a:pPr algn="ctr"/>
            <a:r>
              <a:rPr lang="en-GB" sz="1100" dirty="0" smtClean="0">
                <a:latin typeface="Arial" panose="020B0604020202020204" pitchFamily="34" charset="0"/>
                <a:cs typeface="Arial" panose="020B0604020202020204" pitchFamily="34" charset="0"/>
              </a:rPr>
              <a:t>We will solve problems involving numbers to 5 using our subitising skills. </a:t>
            </a:r>
          </a:p>
        </p:txBody>
      </p:sp>
      <p:pic>
        <p:nvPicPr>
          <p:cNvPr id="20" name="Picture 19"/>
          <p:cNvPicPr>
            <a:picLocks noChangeAspect="1"/>
          </p:cNvPicPr>
          <p:nvPr/>
        </p:nvPicPr>
        <p:blipFill>
          <a:blip r:embed="rId7"/>
          <a:stretch>
            <a:fillRect/>
          </a:stretch>
        </p:blipFill>
        <p:spPr>
          <a:xfrm>
            <a:off x="5570684" y="4292582"/>
            <a:ext cx="1048603" cy="651405"/>
          </a:xfrm>
          <a:prstGeom prst="rect">
            <a:avLst/>
          </a:prstGeom>
        </p:spPr>
      </p:pic>
      <p:sp>
        <p:nvSpPr>
          <p:cNvPr id="23" name="TextBox 22"/>
          <p:cNvSpPr txBox="1"/>
          <p:nvPr/>
        </p:nvSpPr>
        <p:spPr>
          <a:xfrm>
            <a:off x="3267781" y="4915380"/>
            <a:ext cx="5723118" cy="2292935"/>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Understanding the world</a:t>
            </a:r>
          </a:p>
          <a:p>
            <a:pPr algn="ctr"/>
            <a:r>
              <a:rPr lang="en-GB" sz="1100" dirty="0">
                <a:latin typeface="Arial" panose="020B0604020202020204" pitchFamily="34" charset="0"/>
                <a:cs typeface="Arial" panose="020B0604020202020204" pitchFamily="34" charset="0"/>
              </a:rPr>
              <a:t>We will be exploring ice and finding out how to make it and what happens when it is left in the classroom. We will receive a visit from a couple of special animals which we will need to look after by finding out information on the internet and from books.  We will learn about the North and South Pole and the animals that live there. </a:t>
            </a:r>
          </a:p>
          <a:p>
            <a:pPr algn="ctr"/>
            <a:r>
              <a:rPr lang="en-GB" sz="1100" dirty="0" smtClean="0">
                <a:latin typeface="Arial" panose="020B0604020202020204" pitchFamily="34" charset="0"/>
                <a:cs typeface="Arial" panose="020B0604020202020204" pitchFamily="34" charset="0"/>
              </a:rPr>
              <a:t>We </a:t>
            </a:r>
            <a:r>
              <a:rPr lang="en-GB" sz="1100" dirty="0">
                <a:latin typeface="Arial" panose="020B0604020202020204" pitchFamily="34" charset="0"/>
                <a:cs typeface="Arial" panose="020B0604020202020204" pitchFamily="34" charset="0"/>
              </a:rPr>
              <a:t>will learn about farm animals and their babies, what they eat and what their homes are called. </a:t>
            </a:r>
            <a:r>
              <a:rPr lang="en-GB" sz="1100" dirty="0" smtClean="0">
                <a:latin typeface="Arial" panose="020B0604020202020204" pitchFamily="34" charset="0"/>
                <a:cs typeface="Arial" panose="020B0604020202020204" pitchFamily="34" charset="0"/>
              </a:rPr>
              <a:t>Our oldest </a:t>
            </a:r>
            <a:r>
              <a:rPr lang="en-GB" sz="1100" dirty="0">
                <a:latin typeface="Arial" panose="020B0604020202020204" pitchFamily="34" charset="0"/>
                <a:cs typeface="Arial" panose="020B0604020202020204" pitchFamily="34" charset="0"/>
              </a:rPr>
              <a:t>children will visit </a:t>
            </a:r>
            <a:r>
              <a:rPr lang="en-GB" sz="1100" dirty="0" smtClean="0">
                <a:latin typeface="Arial" panose="020B0604020202020204" pitchFamily="34" charset="0"/>
                <a:cs typeface="Arial" panose="020B0604020202020204" pitchFamily="34" charset="0"/>
              </a:rPr>
              <a:t>Cannon Hall </a:t>
            </a:r>
            <a:r>
              <a:rPr lang="en-GB" sz="1100" dirty="0">
                <a:latin typeface="Arial" panose="020B0604020202020204" pitchFamily="34" charset="0"/>
                <a:cs typeface="Arial" panose="020B0604020202020204" pitchFamily="34" charset="0"/>
              </a:rPr>
              <a:t>Farm </a:t>
            </a:r>
            <a:r>
              <a:rPr lang="en-GB" sz="1100" dirty="0" smtClean="0">
                <a:latin typeface="Arial" panose="020B0604020202020204" pitchFamily="34" charset="0"/>
                <a:cs typeface="Arial" panose="020B0604020202020204" pitchFamily="34" charset="0"/>
              </a:rPr>
              <a:t>to learn more about animals and to see them up close.  </a:t>
            </a:r>
          </a:p>
          <a:p>
            <a:pPr algn="ctr"/>
            <a:r>
              <a:rPr lang="en-GB" sz="1100" dirty="0" smtClean="0">
                <a:latin typeface="Arial" panose="020B0604020202020204" pitchFamily="34" charset="0"/>
                <a:cs typeface="Arial" panose="020B0604020202020204" pitchFamily="34" charset="0"/>
              </a:rPr>
              <a:t>We will compare </a:t>
            </a:r>
            <a:r>
              <a:rPr lang="en-GB" sz="1100" dirty="0">
                <a:latin typeface="Arial" panose="020B0604020202020204" pitchFamily="34" charset="0"/>
                <a:cs typeface="Arial" panose="020B0604020202020204" pitchFamily="34" charset="0"/>
              </a:rPr>
              <a:t>what the Arctic looks like compared to England and decide if the weather is the same or if the animals that live in England could live in the Arctic or Antarctica. </a:t>
            </a:r>
          </a:p>
          <a:p>
            <a:pPr algn="ctr"/>
            <a:r>
              <a:rPr lang="en-GB" sz="1100" dirty="0" smtClean="0">
                <a:latin typeface="Arial" panose="020B0604020202020204" pitchFamily="34" charset="0"/>
                <a:cs typeface="Arial" panose="020B0604020202020204" pitchFamily="34" charset="0"/>
              </a:rPr>
              <a:t>o</a:t>
            </a:r>
            <a:endParaRPr lang="en-GB" sz="1100" dirty="0">
              <a:latin typeface="Arial" panose="020B0604020202020204" pitchFamily="34" charset="0"/>
              <a:cs typeface="Arial" panose="020B0604020202020204" pitchFamily="34" charset="0"/>
            </a:endParaRPr>
          </a:p>
          <a:p>
            <a:pPr algn="ctr"/>
            <a:endParaRPr lang="en-GB" sz="1100" b="1" dirty="0" smtClean="0">
              <a:latin typeface="Arial" panose="020B0604020202020204" pitchFamily="34" charset="0"/>
              <a:cs typeface="Arial" panose="020B0604020202020204" pitchFamily="34" charset="0"/>
            </a:endParaRPr>
          </a:p>
        </p:txBody>
      </p:sp>
      <p:pic>
        <p:nvPicPr>
          <p:cNvPr id="24" name="Picture 23"/>
          <p:cNvPicPr>
            <a:picLocks noChangeAspect="1"/>
          </p:cNvPicPr>
          <p:nvPr/>
        </p:nvPicPr>
        <p:blipFill>
          <a:blip r:embed="rId8"/>
          <a:stretch>
            <a:fillRect/>
          </a:stretch>
        </p:blipFill>
        <p:spPr>
          <a:xfrm>
            <a:off x="9920455" y="4117555"/>
            <a:ext cx="1408003" cy="942722"/>
          </a:xfrm>
          <a:prstGeom prst="rect">
            <a:avLst/>
          </a:prstGeom>
        </p:spPr>
      </p:pic>
      <p:sp>
        <p:nvSpPr>
          <p:cNvPr id="25" name="TextBox 24"/>
          <p:cNvSpPr txBox="1"/>
          <p:nvPr/>
        </p:nvSpPr>
        <p:spPr>
          <a:xfrm>
            <a:off x="9366067" y="5075213"/>
            <a:ext cx="2516777" cy="1446550"/>
          </a:xfrm>
          <a:prstGeom prst="rect">
            <a:avLst/>
          </a:prstGeom>
          <a:noFill/>
        </p:spPr>
        <p:txBody>
          <a:bodyPr wrap="square" rtlCol="0">
            <a:spAutoFit/>
          </a:bodyPr>
          <a:lstStyle/>
          <a:p>
            <a:pPr algn="ctr"/>
            <a:r>
              <a:rPr lang="en-GB" sz="1100" b="1" dirty="0" smtClean="0">
                <a:latin typeface="Arial" panose="020B0604020202020204" pitchFamily="34" charset="0"/>
                <a:cs typeface="Arial" panose="020B0604020202020204" pitchFamily="34" charset="0"/>
              </a:rPr>
              <a:t>Expressive arts and design</a:t>
            </a:r>
          </a:p>
          <a:p>
            <a:pPr algn="ctr"/>
            <a:r>
              <a:rPr lang="en-GB" sz="1100" dirty="0">
                <a:latin typeface="Arial" panose="020B0604020202020204" pitchFamily="34" charset="0"/>
                <a:cs typeface="Arial" panose="020B0604020202020204" pitchFamily="34" charset="0"/>
              </a:rPr>
              <a:t>We will be taking on the role of customer and shop keeper in our farm </a:t>
            </a:r>
            <a:r>
              <a:rPr lang="en-GB" sz="1100" dirty="0" smtClean="0">
                <a:latin typeface="Arial" panose="020B0604020202020204" pitchFamily="34" charset="0"/>
                <a:cs typeface="Arial" panose="020B0604020202020204" pitchFamily="34" charset="0"/>
              </a:rPr>
              <a:t>shop. We </a:t>
            </a:r>
            <a:r>
              <a:rPr lang="en-GB" sz="1100" dirty="0">
                <a:latin typeface="Arial" panose="020B0604020202020204" pitchFamily="34" charset="0"/>
                <a:cs typeface="Arial" panose="020B0604020202020204" pitchFamily="34" charset="0"/>
              </a:rPr>
              <a:t>will make </a:t>
            </a:r>
            <a:r>
              <a:rPr lang="en-GB" sz="1100" dirty="0" smtClean="0">
                <a:latin typeface="Arial" panose="020B0604020202020204" pitchFamily="34" charset="0"/>
                <a:cs typeface="Arial" panose="020B0604020202020204" pitchFamily="34" charset="0"/>
              </a:rPr>
              <a:t>3D penguins </a:t>
            </a:r>
            <a:r>
              <a:rPr lang="en-GB" sz="1100">
                <a:latin typeface="Arial" panose="020B0604020202020204" pitchFamily="34" charset="0"/>
                <a:cs typeface="Arial" panose="020B0604020202020204" pitchFamily="34" charset="0"/>
              </a:rPr>
              <a:t>using </a:t>
            </a:r>
            <a:r>
              <a:rPr lang="en-GB" sz="1100" smtClean="0">
                <a:latin typeface="Arial" panose="020B0604020202020204" pitchFamily="34" charset="0"/>
                <a:cs typeface="Arial" panose="020B0604020202020204" pitchFamily="34" charset="0"/>
              </a:rPr>
              <a:t>soft </a:t>
            </a:r>
            <a:r>
              <a:rPr lang="en-GB" sz="1100" dirty="0">
                <a:latin typeface="Arial" panose="020B0604020202020204" pitchFamily="34" charset="0"/>
                <a:cs typeface="Arial" panose="020B0604020202020204" pitchFamily="34" charset="0"/>
              </a:rPr>
              <a:t>stuff and tractors using junk modelling. We will act out being Arctic explorers in our role-play area. </a:t>
            </a:r>
            <a:endParaRPr lang="en-GB" sz="1100"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07620633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1698171" y="1715590"/>
            <a:ext cx="8409889" cy="5370701"/>
          </a:xfrm>
          <a:prstGeom prst="rect">
            <a:avLst/>
          </a:prstGeom>
          <a:noFill/>
        </p:spPr>
        <p:txBody>
          <a:bodyPr wrap="square" rtlCol="0">
            <a:spAutoFit/>
          </a:bodyPr>
          <a:lstStyle/>
          <a:p>
            <a:pPr algn="ctr"/>
            <a:r>
              <a:rPr lang="en-GB" sz="1200" b="1" dirty="0" smtClean="0">
                <a:latin typeface="Arial" panose="020B0604020202020204" pitchFamily="34" charset="0"/>
                <a:cs typeface="Arial" panose="020B0604020202020204" pitchFamily="34" charset="0"/>
              </a:rPr>
              <a:t>How to help your child this half term</a:t>
            </a:r>
          </a:p>
          <a:p>
            <a:pPr algn="ctr"/>
            <a:endParaRPr lang="en-GB" sz="12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If you have any stories related to our topic of </a:t>
            </a:r>
            <a:r>
              <a:rPr lang="en-GB" sz="1100" dirty="0" smtClean="0">
                <a:latin typeface="Arial" panose="020B0604020202020204" pitchFamily="34" charset="0"/>
                <a:cs typeface="Arial" panose="020B0604020202020204" pitchFamily="34" charset="0"/>
              </a:rPr>
              <a:t>farms, Arctic or Antarctica </a:t>
            </a:r>
            <a:r>
              <a:rPr lang="en-GB" sz="1100" dirty="0">
                <a:latin typeface="Arial" panose="020B0604020202020204" pitchFamily="34" charset="0"/>
                <a:cs typeface="Arial" panose="020B0604020202020204" pitchFamily="34" charset="0"/>
              </a:rPr>
              <a:t>you are welcome to bring them in for us to read to the children. </a:t>
            </a:r>
            <a:endParaRPr lang="en-GB" sz="1100" dirty="0" smtClean="0">
              <a:latin typeface="Arial" panose="020B0604020202020204" pitchFamily="34" charset="0"/>
              <a:cs typeface="Arial" panose="020B0604020202020204" pitchFamily="34" charset="0"/>
            </a:endParaRP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Talk to your children about the animals that live on a farm, name them and talk about the noises they make</a:t>
            </a:r>
            <a:r>
              <a:rPr lang="en-GB" sz="1100" dirty="0" smtClean="0">
                <a:latin typeface="Arial" panose="020B0604020202020204" pitchFamily="34" charset="0"/>
                <a:cs typeface="Arial" panose="020B0604020202020204" pitchFamily="34" charset="0"/>
              </a:rPr>
              <a:t>.</a:t>
            </a:r>
          </a:p>
          <a:p>
            <a:pPr algn="ctr"/>
            <a:endParaRPr lang="en-GB" sz="1100" dirty="0">
              <a:latin typeface="Arial" panose="020B0604020202020204" pitchFamily="34" charset="0"/>
              <a:cs typeface="Arial" panose="020B0604020202020204" pitchFamily="34" charset="0"/>
            </a:endParaRPr>
          </a:p>
          <a:p>
            <a:pPr algn="ctr"/>
            <a:r>
              <a:rPr lang="en-GB" sz="1100" dirty="0">
                <a:latin typeface="Arial" panose="020B0604020202020204" pitchFamily="34" charset="0"/>
                <a:cs typeface="Arial" panose="020B0604020202020204" pitchFamily="34" charset="0"/>
              </a:rPr>
              <a:t>We will have a selfie home </a:t>
            </a:r>
            <a:r>
              <a:rPr lang="en-GB" sz="1100" dirty="0" smtClean="0">
                <a:latin typeface="Arial" panose="020B0604020202020204" pitchFamily="34" charset="0"/>
                <a:cs typeface="Arial" panose="020B0604020202020204" pitchFamily="34" charset="0"/>
              </a:rPr>
              <a:t>learning </a:t>
            </a:r>
            <a:r>
              <a:rPr lang="en-GB" sz="1100" dirty="0" smtClean="0">
                <a:latin typeface="Arial" panose="020B0604020202020204" pitchFamily="34" charset="0"/>
                <a:cs typeface="Arial" panose="020B0604020202020204" pitchFamily="34" charset="0"/>
              </a:rPr>
              <a:t>around creating an Easter bonnet for our Easter bonnet parade. </a:t>
            </a:r>
            <a:endParaRPr lang="en-GB" sz="1100" dirty="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b="1" dirty="0" smtClean="0">
                <a:latin typeface="Arial" panose="020B0604020202020204" pitchFamily="34" charset="0"/>
                <a:cs typeface="Arial" panose="020B0604020202020204" pitchFamily="34" charset="0"/>
              </a:rPr>
              <a:t>Key vocabulary</a:t>
            </a:r>
          </a:p>
          <a:p>
            <a:pPr algn="ctr"/>
            <a:r>
              <a:rPr lang="en-GB" sz="1200" dirty="0" smtClean="0">
                <a:latin typeface="Arial" panose="020B0604020202020204" pitchFamily="34" charset="0"/>
                <a:cs typeface="Arial" panose="020B0604020202020204" pitchFamily="34" charset="0"/>
              </a:rPr>
              <a:t>Some of our key words will be-</a:t>
            </a:r>
          </a:p>
          <a:p>
            <a:pPr algn="ctr"/>
            <a:r>
              <a:rPr lang="en-GB" sz="1200" b="1" dirty="0" smtClean="0">
                <a:latin typeface="Arial" panose="020B0604020202020204" pitchFamily="34" charset="0"/>
                <a:cs typeface="Arial" panose="020B0604020202020204" pitchFamily="34" charset="0"/>
              </a:rPr>
              <a:t>Stories for talking vocabulary- Cow, horse, </a:t>
            </a:r>
            <a:r>
              <a:rPr lang="en-GB" sz="1200" b="1" dirty="0">
                <a:latin typeface="Arial" panose="020B0604020202020204" pitchFamily="34" charset="0"/>
                <a:cs typeface="Arial" panose="020B0604020202020204" pitchFamily="34" charset="0"/>
              </a:rPr>
              <a:t>pig</a:t>
            </a:r>
            <a:r>
              <a:rPr lang="en-GB" sz="1200" b="1" dirty="0" smtClean="0">
                <a:latin typeface="Arial" panose="020B0604020202020204" pitchFamily="34" charset="0"/>
                <a:cs typeface="Arial" panose="020B0604020202020204" pitchFamily="34" charset="0"/>
              </a:rPr>
              <a:t>, </a:t>
            </a:r>
            <a:r>
              <a:rPr lang="en-GB" sz="1200" b="1" dirty="0">
                <a:latin typeface="Arial" panose="020B0604020202020204" pitchFamily="34" charset="0"/>
                <a:cs typeface="Arial" panose="020B0604020202020204" pitchFamily="34" charset="0"/>
              </a:rPr>
              <a:t>sheep</a:t>
            </a:r>
            <a:r>
              <a:rPr lang="en-GB" sz="1200" b="1" dirty="0" smtClean="0">
                <a:latin typeface="Arial" panose="020B0604020202020204" pitchFamily="34" charset="0"/>
                <a:cs typeface="Arial" panose="020B0604020202020204" pitchFamily="34" charset="0"/>
              </a:rPr>
              <a:t>, goat, duck, cat, dog, mouse, owl. </a:t>
            </a:r>
            <a:r>
              <a:rPr lang="en-GB" sz="1200" b="1" dirty="0">
                <a:latin typeface="Arial" panose="020B0604020202020204" pitchFamily="34" charset="0"/>
                <a:cs typeface="Arial" panose="020B0604020202020204" pitchFamily="34" charset="0"/>
              </a:rPr>
              <a:t>Verbs- </a:t>
            </a:r>
            <a:r>
              <a:rPr lang="en-GB" sz="1200" b="1" dirty="0" smtClean="0">
                <a:latin typeface="Arial" panose="020B0604020202020204" pitchFamily="34" charset="0"/>
                <a:cs typeface="Arial" panose="020B0604020202020204" pitchFamily="34" charset="0"/>
              </a:rPr>
              <a:t>Walk, swim, cry, swim, sleep, happy, sad. </a:t>
            </a:r>
          </a:p>
          <a:p>
            <a:pPr algn="ctr"/>
            <a:r>
              <a:rPr lang="en-GB" sz="1200" b="1" dirty="0">
                <a:latin typeface="Arial" panose="020B0604020202020204" pitchFamily="34" charset="0"/>
                <a:cs typeface="Arial" panose="020B0604020202020204" pitchFamily="34" charset="0"/>
              </a:rPr>
              <a:t>Animal babies- calf, foal, </a:t>
            </a:r>
            <a:r>
              <a:rPr lang="en-GB" sz="1200" b="1" dirty="0" smtClean="0">
                <a:latin typeface="Arial" panose="020B0604020202020204" pitchFamily="34" charset="0"/>
                <a:cs typeface="Arial" panose="020B0604020202020204" pitchFamily="34" charset="0"/>
              </a:rPr>
              <a:t>piglet, kitten, </a:t>
            </a:r>
            <a:r>
              <a:rPr lang="en-GB" sz="1200" b="1" dirty="0">
                <a:latin typeface="Arial" panose="020B0604020202020204" pitchFamily="34" charset="0"/>
                <a:cs typeface="Arial" panose="020B0604020202020204" pitchFamily="34" charset="0"/>
              </a:rPr>
              <a:t>puppy, lamb, hen, </a:t>
            </a:r>
            <a:r>
              <a:rPr lang="en-GB" sz="1200" b="1" dirty="0" smtClean="0">
                <a:latin typeface="Arial" panose="020B0604020202020204" pitchFamily="34" charset="0"/>
                <a:cs typeface="Arial" panose="020B0604020202020204" pitchFamily="34" charset="0"/>
              </a:rPr>
              <a:t>chick</a:t>
            </a:r>
          </a:p>
          <a:p>
            <a:pPr algn="ctr"/>
            <a:r>
              <a:rPr lang="en-GB" sz="1200" b="1" dirty="0">
                <a:latin typeface="Arial" panose="020B0604020202020204" pitchFamily="34" charset="0"/>
                <a:cs typeface="Arial" panose="020B0604020202020204" pitchFamily="34" charset="0"/>
              </a:rPr>
              <a:t>Farm, barn, field, pond, sty, </a:t>
            </a:r>
            <a:r>
              <a:rPr lang="en-GB" sz="1200" b="1" dirty="0" smtClean="0">
                <a:latin typeface="Arial" panose="020B0604020202020204" pitchFamily="34" charset="0"/>
                <a:cs typeface="Arial" panose="020B0604020202020204" pitchFamily="34" charset="0"/>
              </a:rPr>
              <a:t>tractor</a:t>
            </a:r>
          </a:p>
          <a:p>
            <a:pPr algn="ctr"/>
            <a:r>
              <a:rPr lang="en-GB" sz="1200" b="1" dirty="0">
                <a:latin typeface="Arial" panose="020B0604020202020204" pitchFamily="34" charset="0"/>
                <a:cs typeface="Arial" panose="020B0604020202020204" pitchFamily="34" charset="0"/>
              </a:rPr>
              <a:t>South Pole, Antarctica, penguins.</a:t>
            </a:r>
          </a:p>
          <a:p>
            <a:pPr algn="ctr"/>
            <a:r>
              <a:rPr lang="en-GB" sz="1200" b="1" dirty="0">
                <a:latin typeface="Arial" panose="020B0604020202020204" pitchFamily="34" charset="0"/>
                <a:cs typeface="Arial" panose="020B0604020202020204" pitchFamily="34" charset="0"/>
              </a:rPr>
              <a:t>North Pole, Arctic, polar bears</a:t>
            </a:r>
          </a:p>
          <a:p>
            <a:pPr algn="ctr"/>
            <a:r>
              <a:rPr lang="en-GB" sz="1200" b="1" dirty="0">
                <a:latin typeface="Arial" panose="020B0604020202020204" pitchFamily="34" charset="0"/>
                <a:cs typeface="Arial" panose="020B0604020202020204" pitchFamily="34" charset="0"/>
              </a:rPr>
              <a:t>Weather- snow, ice, freezing, cold</a:t>
            </a:r>
          </a:p>
          <a:p>
            <a:pPr algn="ctr"/>
            <a:endParaRPr lang="en-GB" sz="1200" b="1" dirty="0" smtClean="0">
              <a:latin typeface="Arial" panose="020B0604020202020204" pitchFamily="34" charset="0"/>
              <a:cs typeface="Arial" panose="020B0604020202020204" pitchFamily="34" charset="0"/>
            </a:endParaRPr>
          </a:p>
          <a:p>
            <a:pPr algn="ctr"/>
            <a:endParaRPr lang="en-GB" sz="1200" b="1" dirty="0" smtClean="0">
              <a:latin typeface="Arial" panose="020B0604020202020204" pitchFamily="34" charset="0"/>
              <a:cs typeface="Arial" panose="020B0604020202020204" pitchFamily="34" charset="0"/>
            </a:endParaRPr>
          </a:p>
          <a:p>
            <a:pPr algn="ctr"/>
            <a:endParaRPr lang="en-GB" sz="1200" dirty="0" smtClean="0">
              <a:latin typeface="Arial" panose="020B0604020202020204" pitchFamily="34" charset="0"/>
              <a:cs typeface="Arial" panose="020B0604020202020204" pitchFamily="34" charset="0"/>
            </a:endParaRPr>
          </a:p>
          <a:p>
            <a:pPr algn="ctr"/>
            <a:endParaRPr lang="en-GB" sz="1200" dirty="0">
              <a:latin typeface="Arial" panose="020B0604020202020204" pitchFamily="34" charset="0"/>
              <a:cs typeface="Arial" panose="020B0604020202020204" pitchFamily="34" charset="0"/>
            </a:endParaRPr>
          </a:p>
          <a:p>
            <a:pPr algn="ctr"/>
            <a:r>
              <a:rPr lang="en-GB" sz="1200" dirty="0" smtClean="0">
                <a:latin typeface="Arial" panose="020B0604020202020204" pitchFamily="34" charset="0"/>
                <a:cs typeface="Arial" panose="020B0604020202020204" pitchFamily="34" charset="0"/>
              </a:rPr>
              <a:t>Thank you for your support and please send any photos or enquiries to </a:t>
            </a:r>
            <a:r>
              <a:rPr lang="en-GB" sz="1200" b="1" dirty="0" smtClean="0">
                <a:latin typeface="Arial" panose="020B0604020202020204" pitchFamily="34" charset="0"/>
                <a:cs typeface="Arial" panose="020B0604020202020204" pitchFamily="34" charset="0"/>
              </a:rPr>
              <a:t>f1@watercliffe.sheffield.sch.uk</a:t>
            </a:r>
          </a:p>
          <a:p>
            <a:endParaRPr lang="en-GB" sz="1400" b="1" dirty="0" smtClean="0"/>
          </a:p>
          <a:p>
            <a:endParaRPr lang="en-GB" dirty="0"/>
          </a:p>
          <a:p>
            <a:r>
              <a:rPr lang="en-GB" dirty="0" smtClean="0"/>
              <a:t> </a:t>
            </a:r>
            <a:endParaRPr lang="en-GB" dirty="0"/>
          </a:p>
        </p:txBody>
      </p:sp>
    </p:spTree>
    <p:extLst>
      <p:ext uri="{BB962C8B-B14F-4D97-AF65-F5344CB8AC3E}">
        <p14:creationId xmlns:p14="http://schemas.microsoft.com/office/powerpoint/2010/main" val="83679156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sp>
        <p:nvSpPr>
          <p:cNvPr id="3" name="TextBox 2"/>
          <p:cNvSpPr txBox="1"/>
          <p:nvPr/>
        </p:nvSpPr>
        <p:spPr>
          <a:xfrm>
            <a:off x="984069" y="1624628"/>
            <a:ext cx="10101942" cy="5355312"/>
          </a:xfrm>
          <a:prstGeom prst="rect">
            <a:avLst/>
          </a:prstGeom>
          <a:noFill/>
        </p:spPr>
        <p:txBody>
          <a:bodyPr wrap="square" rtlCol="0">
            <a:spAutoFit/>
          </a:bodyPr>
          <a:lstStyle/>
          <a:p>
            <a:pPr algn="ctr"/>
            <a:r>
              <a:rPr lang="en-GB" b="1" dirty="0" smtClean="0">
                <a:latin typeface="Arial" panose="020B0604020202020204" pitchFamily="34" charset="0"/>
                <a:cs typeface="Arial" panose="020B0604020202020204" pitchFamily="34" charset="0"/>
              </a:rPr>
              <a:t>Key Dates for the half </a:t>
            </a:r>
            <a:r>
              <a:rPr lang="en-GB" b="1" dirty="0" smtClean="0">
                <a:latin typeface="Arial" panose="020B0604020202020204" pitchFamily="34" charset="0"/>
                <a:cs typeface="Arial" panose="020B0604020202020204" pitchFamily="34" charset="0"/>
              </a:rPr>
              <a:t>term</a:t>
            </a:r>
          </a:p>
          <a:p>
            <a:pPr algn="ctr"/>
            <a:endParaRPr lang="en-GB" b="1" dirty="0" smtClean="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Monday </a:t>
            </a:r>
            <a:r>
              <a:rPr lang="en-GB" sz="1600" b="1" dirty="0" smtClean="0">
                <a:latin typeface="Arial" panose="020B0604020202020204" pitchFamily="34" charset="0"/>
                <a:cs typeface="Arial" panose="020B0604020202020204" pitchFamily="34" charset="0"/>
              </a:rPr>
              <a:t>24</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February- </a:t>
            </a:r>
            <a:r>
              <a:rPr lang="en-GB" sz="1600" dirty="0" smtClean="0">
                <a:latin typeface="Arial" panose="020B0604020202020204" pitchFamily="34" charset="0"/>
                <a:cs typeface="Arial" panose="020B0604020202020204" pitchFamily="34" charset="0"/>
              </a:rPr>
              <a:t>Spring 2 half term starts.</a:t>
            </a:r>
          </a:p>
          <a:p>
            <a:endParaRPr lang="en-GB" sz="1600"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Wednesday </a:t>
            </a:r>
            <a:r>
              <a:rPr lang="en-GB" sz="1600" b="1" dirty="0" smtClean="0">
                <a:latin typeface="Arial" panose="020B0604020202020204" pitchFamily="34" charset="0"/>
                <a:cs typeface="Arial" panose="020B0604020202020204" pitchFamily="34" charset="0"/>
              </a:rPr>
              <a:t>26</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February- </a:t>
            </a:r>
            <a:r>
              <a:rPr lang="en-GB" sz="1600" dirty="0" smtClean="0">
                <a:latin typeface="Arial" panose="020B0604020202020204" pitchFamily="34" charset="0"/>
                <a:cs typeface="Arial" panose="020B0604020202020204" pitchFamily="34" charset="0"/>
              </a:rPr>
              <a:t> </a:t>
            </a:r>
            <a:r>
              <a:rPr lang="en-GB" sz="1600" dirty="0" smtClean="0">
                <a:latin typeface="Arial" panose="020B0604020202020204" pitchFamily="34" charset="0"/>
                <a:cs typeface="Arial" panose="020B0604020202020204" pitchFamily="34" charset="0"/>
              </a:rPr>
              <a:t>nursery workshop- Mind, Movement and Milestones.</a:t>
            </a:r>
          </a:p>
          <a:p>
            <a:endParaRPr lang="en-GB" sz="1600" b="1"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Wednesday 5</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March- </a:t>
            </a:r>
            <a:r>
              <a:rPr lang="en-GB" sz="1600" dirty="0" smtClean="0">
                <a:latin typeface="Arial" panose="020B0604020202020204" pitchFamily="34" charset="0"/>
                <a:cs typeface="Arial" panose="020B0604020202020204" pitchFamily="34" charset="0"/>
              </a:rPr>
              <a:t>Final nursery workshop- We are Family</a:t>
            </a:r>
            <a:endParaRPr lang="en-GB" sz="1600" dirty="0" smtClean="0">
              <a:latin typeface="Arial" panose="020B0604020202020204" pitchFamily="34" charset="0"/>
              <a:cs typeface="Arial" panose="020B0604020202020204" pitchFamily="34" charset="0"/>
            </a:endParaRPr>
          </a:p>
          <a:p>
            <a:endParaRPr lang="en-GB" sz="1600" b="1"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Wednesday </a:t>
            </a:r>
            <a:r>
              <a:rPr lang="en-GB" sz="1600" b="1" dirty="0" smtClean="0">
                <a:latin typeface="Arial" panose="020B0604020202020204" pitchFamily="34" charset="0"/>
                <a:cs typeface="Arial" panose="020B0604020202020204" pitchFamily="34" charset="0"/>
              </a:rPr>
              <a:t>5th </a:t>
            </a:r>
            <a:r>
              <a:rPr lang="en-GB" sz="1600" b="1" dirty="0" smtClean="0">
                <a:latin typeface="Arial" panose="020B0604020202020204" pitchFamily="34" charset="0"/>
                <a:cs typeface="Arial" panose="020B0604020202020204" pitchFamily="34" charset="0"/>
              </a:rPr>
              <a:t>March- </a:t>
            </a:r>
            <a:r>
              <a:rPr lang="en-GB" sz="1600" dirty="0" smtClean="0">
                <a:latin typeface="Arial" panose="020B0604020202020204" pitchFamily="34" charset="0"/>
                <a:cs typeface="Arial" panose="020B0604020202020204" pitchFamily="34" charset="0"/>
              </a:rPr>
              <a:t>World Book Day- come dressed up as a book character of your choice. </a:t>
            </a:r>
          </a:p>
          <a:p>
            <a:endParaRPr lang="en-GB" sz="1600" b="1"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Wednesday </a:t>
            </a:r>
            <a:r>
              <a:rPr lang="en-GB" sz="1600" b="1" dirty="0" smtClean="0">
                <a:latin typeface="Arial" panose="020B0604020202020204" pitchFamily="34" charset="0"/>
                <a:cs typeface="Arial" panose="020B0604020202020204" pitchFamily="34" charset="0"/>
              </a:rPr>
              <a:t>12</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March- </a:t>
            </a:r>
            <a:r>
              <a:rPr lang="en-GB" sz="1600" dirty="0" smtClean="0">
                <a:latin typeface="Arial" panose="020B0604020202020204" pitchFamily="34" charset="0"/>
                <a:cs typeface="Arial" panose="020B0604020202020204" pitchFamily="34" charset="0"/>
              </a:rPr>
              <a:t>Inset </a:t>
            </a:r>
            <a:r>
              <a:rPr lang="en-GB" sz="1600" dirty="0">
                <a:latin typeface="Arial" panose="020B0604020202020204" pitchFamily="34" charset="0"/>
                <a:cs typeface="Arial" panose="020B0604020202020204" pitchFamily="34" charset="0"/>
              </a:rPr>
              <a:t>3</a:t>
            </a:r>
            <a:r>
              <a:rPr lang="en-GB" sz="1600" dirty="0" smtClean="0">
                <a:latin typeface="Arial" panose="020B0604020202020204" pitchFamily="34" charset="0"/>
                <a:cs typeface="Arial" panose="020B0604020202020204" pitchFamily="34" charset="0"/>
              </a:rPr>
              <a:t> </a:t>
            </a:r>
            <a:r>
              <a:rPr lang="en-GB" sz="1600" dirty="0" smtClean="0">
                <a:latin typeface="Arial" panose="020B0604020202020204" pitchFamily="34" charset="0"/>
                <a:cs typeface="Arial" panose="020B0604020202020204" pitchFamily="34" charset="0"/>
              </a:rPr>
              <a:t>School closed for children</a:t>
            </a:r>
            <a:r>
              <a:rPr lang="en-GB" sz="1600" dirty="0" smtClean="0">
                <a:latin typeface="Arial" panose="020B0604020202020204" pitchFamily="34" charset="0"/>
                <a:cs typeface="Arial" panose="020B0604020202020204" pitchFamily="34" charset="0"/>
              </a:rPr>
              <a:t>.</a:t>
            </a:r>
          </a:p>
          <a:p>
            <a:endParaRPr lang="en-GB" sz="1600" dirty="0">
              <a:latin typeface="Arial" panose="020B0604020202020204" pitchFamily="34" charset="0"/>
              <a:cs typeface="Arial" panose="020B0604020202020204" pitchFamily="34" charset="0"/>
            </a:endParaRPr>
          </a:p>
          <a:p>
            <a:r>
              <a:rPr lang="en-GB" sz="1600" b="1" dirty="0">
                <a:latin typeface="Arial" panose="020B0604020202020204" pitchFamily="34" charset="0"/>
                <a:cs typeface="Arial" panose="020B0604020202020204" pitchFamily="34" charset="0"/>
              </a:rPr>
              <a:t>Wednesday </a:t>
            </a:r>
            <a:r>
              <a:rPr lang="en-GB" sz="1600" b="1" dirty="0" smtClean="0">
                <a:latin typeface="Arial" panose="020B0604020202020204" pitchFamily="34" charset="0"/>
                <a:cs typeface="Arial" panose="020B0604020202020204" pitchFamily="34" charset="0"/>
              </a:rPr>
              <a:t>19</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a:t>
            </a:r>
            <a:r>
              <a:rPr lang="en-GB" sz="1600" b="1" dirty="0">
                <a:latin typeface="Arial" panose="020B0604020202020204" pitchFamily="34" charset="0"/>
                <a:cs typeface="Arial" panose="020B0604020202020204" pitchFamily="34" charset="0"/>
              </a:rPr>
              <a:t>March- </a:t>
            </a:r>
            <a:r>
              <a:rPr lang="en-GB" sz="1600" dirty="0">
                <a:latin typeface="Arial" panose="020B0604020202020204" pitchFamily="34" charset="0"/>
                <a:cs typeface="Arial" panose="020B0604020202020204" pitchFamily="34" charset="0"/>
              </a:rPr>
              <a:t>Cannon Hall Farm visit for oldest nursery children. </a:t>
            </a:r>
            <a:r>
              <a:rPr lang="en-GB" sz="1600" dirty="0" smtClean="0">
                <a:latin typeface="Arial" panose="020B0604020202020204" pitchFamily="34" charset="0"/>
                <a:cs typeface="Arial" panose="020B0604020202020204" pitchFamily="34" charset="0"/>
              </a:rPr>
              <a:t>Nursery closed for younger children. </a:t>
            </a:r>
            <a:endParaRPr lang="en-GB" sz="1600" dirty="0" smtClean="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Friday </a:t>
            </a:r>
            <a:r>
              <a:rPr lang="en-GB" sz="1600" b="1" dirty="0" smtClean="0">
                <a:latin typeface="Arial" panose="020B0604020202020204" pitchFamily="34" charset="0"/>
                <a:cs typeface="Arial" panose="020B0604020202020204" pitchFamily="34" charset="0"/>
              </a:rPr>
              <a:t>21</a:t>
            </a:r>
            <a:r>
              <a:rPr lang="en-GB" sz="1600" b="1" baseline="30000" dirty="0" smtClean="0">
                <a:latin typeface="Arial" panose="020B0604020202020204" pitchFamily="34" charset="0"/>
                <a:cs typeface="Arial" panose="020B0604020202020204" pitchFamily="34" charset="0"/>
              </a:rPr>
              <a:t>st</a:t>
            </a:r>
            <a:r>
              <a:rPr lang="en-GB" sz="1600" b="1" dirty="0"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March- </a:t>
            </a:r>
            <a:r>
              <a:rPr lang="en-GB" sz="1600" dirty="0" smtClean="0">
                <a:latin typeface="Arial" panose="020B0604020202020204" pitchFamily="34" charset="0"/>
                <a:cs typeface="Arial" panose="020B0604020202020204" pitchFamily="34" charset="0"/>
              </a:rPr>
              <a:t>Red nose day. </a:t>
            </a:r>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Wednesday </a:t>
            </a:r>
            <a:r>
              <a:rPr lang="en-GB" sz="1600" b="1" dirty="0" smtClean="0">
                <a:latin typeface="Arial" panose="020B0604020202020204" pitchFamily="34" charset="0"/>
                <a:cs typeface="Arial" panose="020B0604020202020204" pitchFamily="34" charset="0"/>
              </a:rPr>
              <a:t>26</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March- </a:t>
            </a:r>
            <a:r>
              <a:rPr lang="en-GB" sz="1600" dirty="0" smtClean="0">
                <a:latin typeface="Arial" panose="020B0604020202020204" pitchFamily="34" charset="0"/>
                <a:cs typeface="Arial" panose="020B0604020202020204" pitchFamily="34" charset="0"/>
              </a:rPr>
              <a:t>Easter bonnet parade AM and PM. </a:t>
            </a:r>
            <a:endParaRPr lang="en-GB" sz="1600" b="1" dirty="0" smtClean="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r>
              <a:rPr lang="en-GB" sz="1600" b="1" dirty="0" smtClean="0">
                <a:latin typeface="Arial" panose="020B0604020202020204" pitchFamily="34" charset="0"/>
                <a:cs typeface="Arial" panose="020B0604020202020204" pitchFamily="34" charset="0"/>
              </a:rPr>
              <a:t>Friday</a:t>
            </a:r>
            <a:r>
              <a:rPr lang="en-GB" sz="1600" b="1" dirty="0" smtClean="0">
                <a:latin typeface="Arial" panose="020B0604020202020204" pitchFamily="34" charset="0"/>
                <a:cs typeface="Arial" panose="020B0604020202020204" pitchFamily="34" charset="0"/>
              </a:rPr>
              <a:t> </a:t>
            </a:r>
            <a:r>
              <a:rPr lang="en-GB" sz="1600" b="1" dirty="0" smtClean="0">
                <a:latin typeface="Arial" panose="020B0604020202020204" pitchFamily="34" charset="0"/>
                <a:cs typeface="Arial" panose="020B0604020202020204" pitchFamily="34" charset="0"/>
              </a:rPr>
              <a:t>28</a:t>
            </a:r>
            <a:r>
              <a:rPr lang="en-GB" sz="1600" b="1" baseline="30000" dirty="0" smtClean="0">
                <a:latin typeface="Arial" panose="020B0604020202020204" pitchFamily="34" charset="0"/>
                <a:cs typeface="Arial" panose="020B0604020202020204" pitchFamily="34" charset="0"/>
              </a:rPr>
              <a:t>th</a:t>
            </a:r>
            <a:r>
              <a:rPr lang="en-GB" sz="1600" b="1" dirty="0" smtClean="0">
                <a:latin typeface="Arial" panose="020B0604020202020204" pitchFamily="34" charset="0"/>
                <a:cs typeface="Arial" panose="020B0604020202020204" pitchFamily="34" charset="0"/>
              </a:rPr>
              <a:t> March- </a:t>
            </a:r>
            <a:r>
              <a:rPr lang="en-GB" sz="1600" dirty="0" smtClean="0">
                <a:latin typeface="Arial" panose="020B0604020202020204" pitchFamily="34" charset="0"/>
                <a:cs typeface="Arial" panose="020B0604020202020204" pitchFamily="34" charset="0"/>
              </a:rPr>
              <a:t>Finish for Easter. </a:t>
            </a:r>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764736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629279" y="200297"/>
            <a:ext cx="6547671" cy="1424331"/>
          </a:xfrm>
          <a:prstGeom prst="rect">
            <a:avLst/>
          </a:prstGeom>
        </p:spPr>
      </p:pic>
      <p:pic>
        <p:nvPicPr>
          <p:cNvPr id="3" name="Picture 2"/>
          <p:cNvPicPr/>
          <p:nvPr/>
        </p:nvPicPr>
        <p:blipFill>
          <a:blip r:embed="rId3" cstate="print">
            <a:extLst>
              <a:ext uri="{28A0092B-C50C-407E-A947-70E740481C1C}">
                <a14:useLocalDpi xmlns:a14="http://schemas.microsoft.com/office/drawing/2010/main" val="0"/>
              </a:ext>
            </a:extLst>
          </a:blip>
          <a:stretch>
            <a:fillRect/>
          </a:stretch>
        </p:blipFill>
        <p:spPr>
          <a:xfrm rot="5400000">
            <a:off x="149564" y="994390"/>
            <a:ext cx="1842135" cy="1496829"/>
          </a:xfrm>
          <a:prstGeom prst="rect">
            <a:avLst/>
          </a:prstGeom>
        </p:spPr>
      </p:pic>
      <p:pic>
        <p:nvPicPr>
          <p:cNvPr id="4" name="Picture 3" descr="W:\Media\Pictures - do not move!\nursery\Nursery booklet\IMG_1736.JPG"/>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2033335" y="1850371"/>
            <a:ext cx="1856105" cy="1404620"/>
          </a:xfrm>
          <a:prstGeom prst="rect">
            <a:avLst/>
          </a:prstGeom>
          <a:noFill/>
          <a:ln>
            <a:noFill/>
          </a:ln>
        </p:spPr>
      </p:pic>
      <p:pic>
        <p:nvPicPr>
          <p:cNvPr id="7" name="Picture 6" descr="W:\Media\Pictures - do not move!\nursery\Nursery booklet\IMG_1779.JPG"/>
          <p:cNvPicPr/>
          <p:nvPr/>
        </p:nvPicPr>
        <p:blipFill>
          <a:blip r:embed="rId5" cstate="print">
            <a:extLst>
              <a:ext uri="{28A0092B-C50C-407E-A947-70E740481C1C}">
                <a14:useLocalDpi xmlns:a14="http://schemas.microsoft.com/office/drawing/2010/main" val="0"/>
              </a:ext>
            </a:extLst>
          </a:blip>
          <a:srcRect/>
          <a:stretch>
            <a:fillRect/>
          </a:stretch>
        </p:blipFill>
        <p:spPr bwMode="auto">
          <a:xfrm rot="5400000">
            <a:off x="3886778" y="1829098"/>
            <a:ext cx="1856106" cy="1447165"/>
          </a:xfrm>
          <a:prstGeom prst="rect">
            <a:avLst/>
          </a:prstGeom>
          <a:noFill/>
          <a:ln>
            <a:noFill/>
          </a:ln>
        </p:spPr>
      </p:pic>
      <p:sp>
        <p:nvSpPr>
          <p:cNvPr id="8" name="TextBox 7"/>
          <p:cNvSpPr txBox="1"/>
          <p:nvPr/>
        </p:nvSpPr>
        <p:spPr>
          <a:xfrm>
            <a:off x="322217" y="2663872"/>
            <a:ext cx="1515410" cy="923330"/>
          </a:xfrm>
          <a:prstGeom prst="rect">
            <a:avLst/>
          </a:prstGeom>
          <a:noFill/>
        </p:spPr>
        <p:txBody>
          <a:bodyPr wrap="square" rtlCol="0">
            <a:spAutoFit/>
          </a:bodyPr>
          <a:lstStyle/>
          <a:p>
            <a:pPr algn="ctr"/>
            <a:r>
              <a:rPr lang="en-GB" dirty="0"/>
              <a:t>Danielle Houghton</a:t>
            </a:r>
          </a:p>
          <a:p>
            <a:pPr algn="ctr"/>
            <a:r>
              <a:rPr lang="en-GB" dirty="0"/>
              <a:t>Teacher</a:t>
            </a:r>
          </a:p>
        </p:txBody>
      </p:sp>
      <p:sp>
        <p:nvSpPr>
          <p:cNvPr id="9" name="TextBox 8"/>
          <p:cNvSpPr txBox="1"/>
          <p:nvPr/>
        </p:nvSpPr>
        <p:spPr>
          <a:xfrm>
            <a:off x="1969292" y="3480734"/>
            <a:ext cx="1892011" cy="646331"/>
          </a:xfrm>
          <a:prstGeom prst="rect">
            <a:avLst/>
          </a:prstGeom>
          <a:noFill/>
        </p:spPr>
        <p:txBody>
          <a:bodyPr wrap="square" rtlCol="0">
            <a:spAutoFit/>
          </a:bodyPr>
          <a:lstStyle/>
          <a:p>
            <a:pPr algn="ctr"/>
            <a:r>
              <a:rPr lang="en-GB" dirty="0" smtClean="0"/>
              <a:t>Diane Fenton</a:t>
            </a:r>
            <a:endParaRPr lang="en-GB" dirty="0"/>
          </a:p>
          <a:p>
            <a:pPr algn="ctr"/>
            <a:r>
              <a:rPr lang="en-GB" dirty="0"/>
              <a:t>Teaching Assistant</a:t>
            </a:r>
          </a:p>
        </p:txBody>
      </p:sp>
      <p:sp>
        <p:nvSpPr>
          <p:cNvPr id="12" name="TextBox 11"/>
          <p:cNvSpPr txBox="1"/>
          <p:nvPr/>
        </p:nvSpPr>
        <p:spPr>
          <a:xfrm>
            <a:off x="3735977" y="3396343"/>
            <a:ext cx="2031391" cy="646331"/>
          </a:xfrm>
          <a:prstGeom prst="rect">
            <a:avLst/>
          </a:prstGeom>
          <a:noFill/>
        </p:spPr>
        <p:txBody>
          <a:bodyPr wrap="square" rtlCol="0">
            <a:spAutoFit/>
          </a:bodyPr>
          <a:lstStyle/>
          <a:p>
            <a:pPr algn="ctr"/>
            <a:r>
              <a:rPr lang="en-GB" dirty="0"/>
              <a:t>Lisa Howson</a:t>
            </a:r>
          </a:p>
          <a:p>
            <a:pPr algn="ctr"/>
            <a:r>
              <a:rPr lang="en-GB" dirty="0"/>
              <a:t>Teaching Assistant </a:t>
            </a:r>
          </a:p>
        </p:txBody>
      </p:sp>
      <p:pic>
        <p:nvPicPr>
          <p:cNvPr id="1026" name="Picture 2" descr="DSCF1962"/>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10189030" y="821302"/>
            <a:ext cx="1733004" cy="18421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 name="TextBox 14"/>
          <p:cNvSpPr txBox="1"/>
          <p:nvPr/>
        </p:nvSpPr>
        <p:spPr>
          <a:xfrm>
            <a:off x="10615749" y="2734491"/>
            <a:ext cx="984068" cy="923330"/>
          </a:xfrm>
          <a:prstGeom prst="rect">
            <a:avLst/>
          </a:prstGeom>
          <a:noFill/>
        </p:spPr>
        <p:txBody>
          <a:bodyPr wrap="square" rtlCol="0">
            <a:spAutoFit/>
          </a:bodyPr>
          <a:lstStyle/>
          <a:p>
            <a:pPr algn="ctr"/>
            <a:r>
              <a:rPr lang="en-GB" dirty="0"/>
              <a:t>Jodie </a:t>
            </a:r>
            <a:r>
              <a:rPr lang="en-GB" dirty="0" err="1"/>
              <a:t>Moxam</a:t>
            </a:r>
            <a:r>
              <a:rPr lang="en-GB" dirty="0"/>
              <a:t> HLTA</a:t>
            </a:r>
          </a:p>
        </p:txBody>
      </p:sp>
      <p:sp>
        <p:nvSpPr>
          <p:cNvPr id="18" name="TextBox 17"/>
          <p:cNvSpPr txBox="1"/>
          <p:nvPr/>
        </p:nvSpPr>
        <p:spPr>
          <a:xfrm>
            <a:off x="2259077" y="5164183"/>
            <a:ext cx="7694820" cy="1015663"/>
          </a:xfrm>
          <a:prstGeom prst="rect">
            <a:avLst/>
          </a:prstGeom>
          <a:noFill/>
        </p:spPr>
        <p:txBody>
          <a:bodyPr wrap="square" rtlCol="0">
            <a:spAutoFit/>
          </a:bodyPr>
          <a:lstStyle/>
          <a:p>
            <a:pPr algn="ctr"/>
            <a:r>
              <a:rPr lang="en-GB" sz="6000" b="1" dirty="0">
                <a:solidFill>
                  <a:srgbClr val="00B0F0"/>
                </a:solidFill>
                <a:latin typeface="Arial" panose="020B0604020202020204" pitchFamily="34" charset="0"/>
                <a:cs typeface="Arial" panose="020B0604020202020204" pitchFamily="34" charset="0"/>
              </a:rPr>
              <a:t>Meet the F1 Team</a:t>
            </a:r>
          </a:p>
        </p:txBody>
      </p:sp>
      <p:sp>
        <p:nvSpPr>
          <p:cNvPr id="10" name="Rectangle 9"/>
          <p:cNvSpPr/>
          <p:nvPr/>
        </p:nvSpPr>
        <p:spPr>
          <a:xfrm>
            <a:off x="5416730" y="3105835"/>
            <a:ext cx="2784213" cy="923330"/>
          </a:xfrm>
          <a:prstGeom prst="rect">
            <a:avLst/>
          </a:prstGeom>
        </p:spPr>
        <p:txBody>
          <a:bodyPr wrap="square">
            <a:spAutoFit/>
          </a:bodyPr>
          <a:lstStyle/>
          <a:p>
            <a:pPr algn="ctr"/>
            <a:endParaRPr lang="en-GB" dirty="0"/>
          </a:p>
          <a:p>
            <a:pPr algn="ctr"/>
            <a:r>
              <a:rPr lang="en-GB" dirty="0" err="1"/>
              <a:t>Shazia</a:t>
            </a:r>
            <a:r>
              <a:rPr lang="en-GB" dirty="0"/>
              <a:t> </a:t>
            </a:r>
            <a:r>
              <a:rPr lang="en-GB" dirty="0" err="1"/>
              <a:t>Tanveer</a:t>
            </a:r>
            <a:r>
              <a:rPr lang="en-GB" dirty="0"/>
              <a:t> </a:t>
            </a:r>
          </a:p>
          <a:p>
            <a:pPr algn="ctr"/>
            <a:r>
              <a:rPr lang="en-GB" dirty="0"/>
              <a:t>Teaching Assistant</a:t>
            </a:r>
          </a:p>
        </p:txBody>
      </p:sp>
      <p:sp>
        <p:nvSpPr>
          <p:cNvPr id="6" name="TextBox 5"/>
          <p:cNvSpPr txBox="1"/>
          <p:nvPr/>
        </p:nvSpPr>
        <p:spPr>
          <a:xfrm>
            <a:off x="8029303" y="3396343"/>
            <a:ext cx="1924594" cy="646331"/>
          </a:xfrm>
          <a:prstGeom prst="rect">
            <a:avLst/>
          </a:prstGeom>
          <a:noFill/>
        </p:spPr>
        <p:txBody>
          <a:bodyPr wrap="square" rtlCol="0">
            <a:spAutoFit/>
          </a:bodyPr>
          <a:lstStyle/>
          <a:p>
            <a:pPr algn="ctr"/>
            <a:r>
              <a:rPr lang="en-GB" dirty="0" smtClean="0"/>
              <a:t>Jen Wilson</a:t>
            </a:r>
            <a:endParaRPr lang="en-GB" dirty="0"/>
          </a:p>
          <a:p>
            <a:pPr algn="ctr"/>
            <a:r>
              <a:rPr lang="en-GB" dirty="0"/>
              <a:t>Teaching Assistant </a:t>
            </a:r>
          </a:p>
        </p:txBody>
      </p:sp>
      <p:sp>
        <p:nvSpPr>
          <p:cNvPr id="5" name="TextBox 4"/>
          <p:cNvSpPr txBox="1"/>
          <p:nvPr/>
        </p:nvSpPr>
        <p:spPr>
          <a:xfrm>
            <a:off x="10127580" y="5538651"/>
            <a:ext cx="1855414" cy="923330"/>
          </a:xfrm>
          <a:prstGeom prst="rect">
            <a:avLst/>
          </a:prstGeom>
          <a:noFill/>
        </p:spPr>
        <p:txBody>
          <a:bodyPr wrap="square" rtlCol="0">
            <a:spAutoFit/>
          </a:bodyPr>
          <a:lstStyle/>
          <a:p>
            <a:pPr algn="ctr"/>
            <a:r>
              <a:rPr lang="en-GB" dirty="0"/>
              <a:t>Felix </a:t>
            </a:r>
            <a:r>
              <a:rPr lang="en-GB" dirty="0" err="1" smtClean="0"/>
              <a:t>Donnison</a:t>
            </a:r>
            <a:r>
              <a:rPr lang="en-GB" dirty="0" smtClean="0"/>
              <a:t> </a:t>
            </a:r>
            <a:endParaRPr lang="en-GB" dirty="0"/>
          </a:p>
          <a:p>
            <a:pPr algn="ctr"/>
            <a:r>
              <a:rPr lang="en-GB" dirty="0"/>
              <a:t>Teaching Assistant</a:t>
            </a:r>
          </a:p>
        </p:txBody>
      </p:sp>
      <p:sp>
        <p:nvSpPr>
          <p:cNvPr id="11" name="TextBox 10"/>
          <p:cNvSpPr txBox="1"/>
          <p:nvPr/>
        </p:nvSpPr>
        <p:spPr>
          <a:xfrm>
            <a:off x="513806" y="5538651"/>
            <a:ext cx="1571588" cy="923330"/>
          </a:xfrm>
          <a:prstGeom prst="rect">
            <a:avLst/>
          </a:prstGeom>
          <a:noFill/>
        </p:spPr>
        <p:txBody>
          <a:bodyPr wrap="square" rtlCol="0">
            <a:spAutoFit/>
          </a:bodyPr>
          <a:lstStyle/>
          <a:p>
            <a:pPr algn="ctr"/>
            <a:r>
              <a:rPr lang="en-GB" dirty="0"/>
              <a:t>Toni Mortimer </a:t>
            </a:r>
          </a:p>
          <a:p>
            <a:pPr algn="ctr"/>
            <a:r>
              <a:rPr lang="en-GB" dirty="0"/>
              <a:t>Teaching Assistant</a:t>
            </a:r>
          </a:p>
        </p:txBody>
      </p:sp>
      <p:pic>
        <p:nvPicPr>
          <p:cNvPr id="13" name="Picture 12"/>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411964" y="3783864"/>
            <a:ext cx="1262801" cy="1683734"/>
          </a:xfrm>
          <a:prstGeom prst="rect">
            <a:avLst/>
          </a:prstGeom>
        </p:spPr>
      </p:pic>
      <p:pic>
        <p:nvPicPr>
          <p:cNvPr id="14" name="Picture 13"/>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14841" y="3783863"/>
            <a:ext cx="1204205" cy="1605607"/>
          </a:xfrm>
          <a:prstGeom prst="rect">
            <a:avLst/>
          </a:prstGeom>
        </p:spPr>
      </p:pic>
      <p:pic>
        <p:nvPicPr>
          <p:cNvPr id="16" name="Picture 15"/>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095907" y="1624626"/>
            <a:ext cx="1451987" cy="1856107"/>
          </a:xfrm>
          <a:prstGeom prst="rect">
            <a:avLst/>
          </a:prstGeom>
        </p:spPr>
      </p:pic>
      <p:pic>
        <p:nvPicPr>
          <p:cNvPr id="17" name="Picture 16"/>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8179550" y="1624625"/>
            <a:ext cx="1544402" cy="1856107"/>
          </a:xfrm>
          <a:prstGeom prst="rect">
            <a:avLst/>
          </a:prstGeom>
        </p:spPr>
      </p:pic>
    </p:spTree>
    <p:extLst>
      <p:ext uri="{BB962C8B-B14F-4D97-AF65-F5344CB8AC3E}">
        <p14:creationId xmlns:p14="http://schemas.microsoft.com/office/powerpoint/2010/main" val="11505286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1696</TotalTime>
  <Words>819</Words>
  <Application>Microsoft Office PowerPoint</Application>
  <PresentationFormat>Widescreen</PresentationFormat>
  <Paragraphs>86</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Calibri Light</vt:lpstr>
      <vt:lpstr>Office Theme</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LaneG</dc:creator>
  <cp:lastModifiedBy>Danielle Houghton</cp:lastModifiedBy>
  <cp:revision>179</cp:revision>
  <dcterms:created xsi:type="dcterms:W3CDTF">2021-08-06T08:19:36Z</dcterms:created>
  <dcterms:modified xsi:type="dcterms:W3CDTF">2025-02-07T12:27:40Z</dcterms:modified>
</cp:coreProperties>
</file>