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6"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25/11/2025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25/11/2025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25/11/2025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25/11/2025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25/11/2025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25/11/2025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25/11/2025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25/11/2025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25/11/2025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25/11/2025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25/11/2025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25/11/2025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749126" y="1493999"/>
            <a:ext cx="8307977" cy="4832092"/>
          </a:xfrm>
          <a:prstGeom prst="rect">
            <a:avLst/>
          </a:prstGeom>
          <a:noFill/>
        </p:spPr>
        <p:txBody>
          <a:bodyPr wrap="square" rtlCol="0">
            <a:spAutoFit/>
          </a:bodyPr>
          <a:lstStyle/>
          <a:p>
            <a:pPr algn="ctr"/>
            <a:r>
              <a:rPr lang="en-GB" sz="1600" b="1" u="sng" dirty="0">
                <a:latin typeface="Arial" panose="020B0604020202020204" pitchFamily="34" charset="0"/>
                <a:cs typeface="Arial" panose="020B0604020202020204" pitchFamily="34" charset="0"/>
              </a:rPr>
              <a:t>Y4 Important Spring Dates for your diary</a:t>
            </a:r>
            <a:endParaRPr lang="en-GB" sz="1600" dirty="0">
              <a:latin typeface="Arial" panose="020B0604020202020204" pitchFamily="34" charset="0"/>
              <a:cs typeface="Arial" panose="020B0604020202020204" pitchFamily="34" charset="0"/>
            </a:endParaRPr>
          </a:p>
          <a:p>
            <a:pPr algn="ctr"/>
            <a:r>
              <a:rPr lang="en-GB" sz="1600" b="1" dirty="0">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Monday 5</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January</a:t>
            </a:r>
            <a:r>
              <a:rPr lang="en-GB" sz="1200" dirty="0">
                <a:latin typeface="Arial" panose="020B0604020202020204" pitchFamily="34" charset="0"/>
                <a:cs typeface="Arial" panose="020B0604020202020204" pitchFamily="34" charset="0"/>
              </a:rPr>
              <a:t> – Spring term begins</a:t>
            </a:r>
          </a:p>
          <a:p>
            <a:pPr algn="ctr"/>
            <a:r>
              <a:rPr lang="en-GB" sz="1200" b="1" dirty="0">
                <a:latin typeface="Arial" panose="020B0604020202020204" pitchFamily="34" charset="0"/>
                <a:cs typeface="Arial" panose="020B0604020202020204" pitchFamily="34" charset="0"/>
              </a:rPr>
              <a:t>Wednesday 14</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January</a:t>
            </a:r>
            <a:r>
              <a:rPr lang="en-GB" sz="1200" dirty="0">
                <a:latin typeface="Arial" panose="020B0604020202020204" pitchFamily="34" charset="0"/>
                <a:cs typeface="Arial" panose="020B0604020202020204" pitchFamily="34" charset="0"/>
              </a:rPr>
              <a:t> - Y4 Visiting 2026 ISU European Figure Skating Championships</a:t>
            </a:r>
          </a:p>
          <a:p>
            <a:pPr algn="ctr"/>
            <a:r>
              <a:rPr lang="en-GB" sz="1200" b="1" dirty="0">
                <a:latin typeface="Arial" panose="020B0604020202020204" pitchFamily="34" charset="0"/>
                <a:cs typeface="Arial" panose="020B0604020202020204" pitchFamily="34" charset="0"/>
              </a:rPr>
              <a:t>Tuesday 27</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&amp; Wednesday 28</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January</a:t>
            </a:r>
            <a:r>
              <a:rPr lang="en-GB" sz="1200" dirty="0">
                <a:latin typeface="Arial" panose="020B0604020202020204" pitchFamily="34" charset="0"/>
                <a:cs typeface="Arial" panose="020B0604020202020204" pitchFamily="34" charset="0"/>
              </a:rPr>
              <a:t> - Parents' Evening</a:t>
            </a:r>
          </a:p>
          <a:p>
            <a:pPr algn="ctr"/>
            <a:r>
              <a:rPr lang="en-GB" sz="1200" b="1" dirty="0">
                <a:latin typeface="Arial" panose="020B0604020202020204" pitchFamily="34" charset="0"/>
                <a:cs typeface="Arial" panose="020B0604020202020204" pitchFamily="34" charset="0"/>
              </a:rPr>
              <a:t>Wednesday 11</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February</a:t>
            </a:r>
            <a:r>
              <a:rPr lang="en-GB" sz="1200" dirty="0">
                <a:latin typeface="Arial" panose="020B0604020202020204" pitchFamily="34" charset="0"/>
                <a:cs typeface="Arial" panose="020B0604020202020204" pitchFamily="34" charset="0"/>
              </a:rPr>
              <a:t> – Young Voices (Sheffield Arena)</a:t>
            </a:r>
          </a:p>
          <a:p>
            <a:pPr algn="ctr"/>
            <a:r>
              <a:rPr lang="en-GB" sz="1200" b="1" dirty="0">
                <a:latin typeface="Arial" panose="020B0604020202020204" pitchFamily="34" charset="0"/>
                <a:cs typeface="Arial" panose="020B0604020202020204" pitchFamily="34" charset="0"/>
              </a:rPr>
              <a:t>Friday 13</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February</a:t>
            </a:r>
            <a:r>
              <a:rPr lang="en-GB" sz="1200" dirty="0">
                <a:latin typeface="Arial" panose="020B0604020202020204" pitchFamily="34" charset="0"/>
                <a:cs typeface="Arial" panose="020B0604020202020204" pitchFamily="34" charset="0"/>
              </a:rPr>
              <a:t> – WCMGT Final</a:t>
            </a:r>
          </a:p>
          <a:p>
            <a:pPr algn="ctr"/>
            <a:r>
              <a:rPr lang="en-GB" sz="1200" b="1" dirty="0">
                <a:latin typeface="Arial" panose="020B0604020202020204" pitchFamily="34" charset="0"/>
                <a:cs typeface="Arial" panose="020B0604020202020204" pitchFamily="34" charset="0"/>
              </a:rPr>
              <a:t>Friday 13</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February</a:t>
            </a:r>
            <a:r>
              <a:rPr lang="en-GB" sz="1200" dirty="0">
                <a:latin typeface="Arial" panose="020B0604020202020204" pitchFamily="34" charset="0"/>
                <a:cs typeface="Arial" panose="020B0604020202020204" pitchFamily="34" charset="0"/>
              </a:rPr>
              <a:t> - Finish for half term</a:t>
            </a:r>
          </a:p>
          <a:p>
            <a:pPr algn="ctr"/>
            <a:r>
              <a:rPr lang="en-GB" sz="1200" dirty="0">
                <a:latin typeface="Arial" panose="020B0604020202020204" pitchFamily="34" charset="0"/>
                <a:cs typeface="Arial" panose="020B0604020202020204" pitchFamily="34" charset="0"/>
              </a:rPr>
              <a:t> </a:t>
            </a:r>
          </a:p>
          <a:p>
            <a:pPr algn="ctr"/>
            <a:r>
              <a:rPr lang="en-GB" sz="1200" b="1" dirty="0">
                <a:latin typeface="Arial" panose="020B0604020202020204" pitchFamily="34" charset="0"/>
                <a:cs typeface="Arial" panose="020B0604020202020204" pitchFamily="34" charset="0"/>
              </a:rPr>
              <a:t>Monday 16</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 Friday 20</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February</a:t>
            </a:r>
            <a:r>
              <a:rPr lang="en-GB" sz="1200" dirty="0">
                <a:latin typeface="Arial" panose="020B0604020202020204" pitchFamily="34" charset="0"/>
                <a:cs typeface="Arial" panose="020B0604020202020204" pitchFamily="34" charset="0"/>
              </a:rPr>
              <a:t> - Half Term Holiday</a:t>
            </a:r>
          </a:p>
          <a:p>
            <a:pPr algn="ctr"/>
            <a:r>
              <a:rPr lang="en-GB" sz="1200" dirty="0">
                <a:latin typeface="Arial" panose="020B0604020202020204" pitchFamily="34" charset="0"/>
                <a:cs typeface="Arial" panose="020B0604020202020204" pitchFamily="34" charset="0"/>
              </a:rPr>
              <a:t> </a:t>
            </a:r>
          </a:p>
          <a:p>
            <a:pPr algn="ctr"/>
            <a:r>
              <a:rPr lang="en-GB" sz="1200" b="1" dirty="0">
                <a:latin typeface="Arial" panose="020B0604020202020204" pitchFamily="34" charset="0"/>
                <a:cs typeface="Arial" panose="020B0604020202020204" pitchFamily="34" charset="0"/>
              </a:rPr>
              <a:t>Monday 23</a:t>
            </a:r>
            <a:r>
              <a:rPr lang="en-GB" sz="1200" b="1" baseline="30000" dirty="0">
                <a:latin typeface="Arial" panose="020B0604020202020204" pitchFamily="34" charset="0"/>
                <a:cs typeface="Arial" panose="020B0604020202020204" pitchFamily="34" charset="0"/>
              </a:rPr>
              <a:t>rd</a:t>
            </a:r>
            <a:r>
              <a:rPr lang="en-GB" sz="1200" b="1" dirty="0">
                <a:latin typeface="Arial" panose="020B0604020202020204" pitchFamily="34" charset="0"/>
                <a:cs typeface="Arial" panose="020B0604020202020204" pitchFamily="34" charset="0"/>
              </a:rPr>
              <a:t> February</a:t>
            </a:r>
            <a:r>
              <a:rPr lang="en-GB" sz="1200" dirty="0">
                <a:latin typeface="Arial" panose="020B0604020202020204" pitchFamily="34" charset="0"/>
                <a:cs typeface="Arial" panose="020B0604020202020204" pitchFamily="34" charset="0"/>
              </a:rPr>
              <a:t> - Spring 2 starts</a:t>
            </a:r>
          </a:p>
          <a:p>
            <a:pPr algn="ctr"/>
            <a:r>
              <a:rPr lang="en-GB" sz="1200" b="1" dirty="0">
                <a:latin typeface="Arial" panose="020B0604020202020204" pitchFamily="34" charset="0"/>
                <a:cs typeface="Arial" panose="020B0604020202020204" pitchFamily="34" charset="0"/>
              </a:rPr>
              <a:t>Wednesday 4</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March</a:t>
            </a:r>
            <a:r>
              <a:rPr lang="en-GB" sz="1200" dirty="0">
                <a:latin typeface="Arial" panose="020B0604020202020204" pitchFamily="34" charset="0"/>
                <a:cs typeface="Arial" panose="020B0604020202020204" pitchFamily="34" charset="0"/>
              </a:rPr>
              <a:t> - World Book Day @ WCM (Cosy Read &amp; dressing-up)</a:t>
            </a:r>
          </a:p>
          <a:p>
            <a:pPr algn="ctr"/>
            <a:r>
              <a:rPr lang="en-GB" sz="1200" b="1" dirty="0">
                <a:latin typeface="Arial" panose="020B0604020202020204" pitchFamily="34" charset="0"/>
                <a:cs typeface="Arial" panose="020B0604020202020204" pitchFamily="34" charset="0"/>
              </a:rPr>
              <a:t>Wednesday 11</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March</a:t>
            </a:r>
            <a:r>
              <a:rPr lang="en-GB" sz="1200" dirty="0">
                <a:latin typeface="Arial" panose="020B0604020202020204" pitchFamily="34" charset="0"/>
                <a:cs typeface="Arial" panose="020B0604020202020204" pitchFamily="34" charset="0"/>
              </a:rPr>
              <a:t> – INSET 4/5 school closed for children</a:t>
            </a:r>
          </a:p>
          <a:p>
            <a:pPr algn="ctr"/>
            <a:r>
              <a:rPr lang="en-GB" sz="1200" b="1" dirty="0">
                <a:latin typeface="Arial" panose="020B0604020202020204" pitchFamily="34" charset="0"/>
                <a:cs typeface="Arial" panose="020B0604020202020204" pitchFamily="34" charset="0"/>
              </a:rPr>
              <a:t>Monday 16</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&amp; Tuesday 17</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March</a:t>
            </a:r>
            <a:r>
              <a:rPr lang="en-GB" sz="1200" dirty="0">
                <a:latin typeface="Arial" panose="020B0604020202020204" pitchFamily="34" charset="0"/>
                <a:cs typeface="Arial" panose="020B0604020202020204" pitchFamily="34" charset="0"/>
              </a:rPr>
              <a:t> - D&amp;T Exhibition in the hall</a:t>
            </a:r>
          </a:p>
          <a:p>
            <a:pPr algn="ctr"/>
            <a:r>
              <a:rPr lang="en-GB" sz="1200" b="1" dirty="0">
                <a:latin typeface="Arial" panose="020B0604020202020204" pitchFamily="34" charset="0"/>
                <a:cs typeface="Arial" panose="020B0604020202020204" pitchFamily="34" charset="0"/>
              </a:rPr>
              <a:t>Friday 20</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March</a:t>
            </a:r>
            <a:r>
              <a:rPr lang="en-GB" sz="1200" dirty="0">
                <a:latin typeface="Arial" panose="020B0604020202020204" pitchFamily="34" charset="0"/>
                <a:cs typeface="Arial" panose="020B0604020202020204" pitchFamily="34" charset="0"/>
              </a:rPr>
              <a:t> – Red Nose Day (Dressing-Up)</a:t>
            </a:r>
          </a:p>
          <a:p>
            <a:pPr lvl="0" algn="ctr"/>
            <a:r>
              <a:rPr lang="en-GB" sz="1200" dirty="0">
                <a:latin typeface="Arial" panose="020B0604020202020204" pitchFamily="34" charset="0"/>
                <a:cs typeface="Arial" panose="020B0604020202020204" pitchFamily="34" charset="0"/>
              </a:rPr>
              <a:t>- Y4 Little Bikers (in school)</a:t>
            </a:r>
          </a:p>
          <a:p>
            <a:pPr algn="ctr"/>
            <a:r>
              <a:rPr lang="en-GB" sz="1200" b="1" dirty="0">
                <a:latin typeface="Arial" panose="020B0604020202020204" pitchFamily="34" charset="0"/>
                <a:cs typeface="Arial" panose="020B0604020202020204" pitchFamily="34" charset="0"/>
              </a:rPr>
              <a:t>Week Beginning 23</a:t>
            </a:r>
            <a:r>
              <a:rPr lang="en-GB" sz="1200" b="1" baseline="30000" dirty="0">
                <a:latin typeface="Arial" panose="020B0604020202020204" pitchFamily="34" charset="0"/>
                <a:cs typeface="Arial" panose="020B0604020202020204" pitchFamily="34" charset="0"/>
              </a:rPr>
              <a:t>rd</a:t>
            </a:r>
            <a:r>
              <a:rPr lang="en-GB" sz="1200" b="1" dirty="0">
                <a:latin typeface="Arial" panose="020B0604020202020204" pitchFamily="34" charset="0"/>
                <a:cs typeface="Arial" panose="020B0604020202020204" pitchFamily="34" charset="0"/>
              </a:rPr>
              <a:t> March</a:t>
            </a:r>
            <a:r>
              <a:rPr lang="en-GB" sz="1200" dirty="0">
                <a:latin typeface="Arial" panose="020B0604020202020204" pitchFamily="34" charset="0"/>
                <a:cs typeface="Arial" panose="020B0604020202020204" pitchFamily="34" charset="0"/>
              </a:rPr>
              <a:t> - Easter Events (Egg Challenge Competition)</a:t>
            </a:r>
          </a:p>
          <a:p>
            <a:pPr lvl="0" algn="ctr"/>
            <a:r>
              <a:rPr lang="en-GB" sz="1200" dirty="0">
                <a:latin typeface="Arial" panose="020B0604020202020204" pitchFamily="34" charset="0"/>
                <a:cs typeface="Arial" panose="020B0604020202020204" pitchFamily="34" charset="0"/>
              </a:rPr>
              <a:t>Y4 </a:t>
            </a:r>
            <a:r>
              <a:rPr lang="en-GB" sz="1200" dirty="0" err="1">
                <a:latin typeface="Arial" panose="020B0604020202020204" pitchFamily="34" charset="0"/>
                <a:cs typeface="Arial" panose="020B0604020202020204" pitchFamily="34" charset="0"/>
              </a:rPr>
              <a:t>Thornbridge</a:t>
            </a:r>
            <a:r>
              <a:rPr lang="en-GB" sz="1200" dirty="0">
                <a:latin typeface="Arial" panose="020B0604020202020204" pitchFamily="34" charset="0"/>
                <a:cs typeface="Arial" panose="020B0604020202020204" pitchFamily="34" charset="0"/>
              </a:rPr>
              <a:t> Residential (Mon – Wed or Wed – Fri)</a:t>
            </a:r>
          </a:p>
          <a:p>
            <a:pPr algn="ctr"/>
            <a:r>
              <a:rPr lang="en-GB" sz="1200" b="1" dirty="0">
                <a:latin typeface="Arial" panose="020B0604020202020204" pitchFamily="34" charset="0"/>
                <a:cs typeface="Arial" panose="020B0604020202020204" pitchFamily="34" charset="0"/>
              </a:rPr>
              <a:t>Friday 27</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March</a:t>
            </a:r>
            <a:r>
              <a:rPr lang="en-GB" sz="1200" dirty="0">
                <a:latin typeface="Arial" panose="020B0604020202020204" pitchFamily="34" charset="0"/>
                <a:cs typeface="Arial" panose="020B0604020202020204" pitchFamily="34" charset="0"/>
              </a:rPr>
              <a:t> - Finish for Easter Holidays</a:t>
            </a:r>
          </a:p>
          <a:p>
            <a:pPr algn="ctr"/>
            <a:r>
              <a:rPr lang="en-GB" sz="1200" dirty="0">
                <a:latin typeface="Arial" panose="020B0604020202020204" pitchFamily="34" charset="0"/>
                <a:cs typeface="Arial" panose="020B0604020202020204" pitchFamily="34" charset="0"/>
              </a:rPr>
              <a:t> </a:t>
            </a:r>
          </a:p>
          <a:p>
            <a:pPr algn="ctr"/>
            <a:r>
              <a:rPr lang="en-GB" sz="1200" b="1" dirty="0">
                <a:latin typeface="Arial" panose="020B0604020202020204" pitchFamily="34" charset="0"/>
                <a:cs typeface="Arial" panose="020B0604020202020204" pitchFamily="34" charset="0"/>
              </a:rPr>
              <a:t>Monday 30</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March – Friday 10</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April </a:t>
            </a:r>
            <a:r>
              <a:rPr lang="en-GB" sz="1200" dirty="0">
                <a:latin typeface="Arial" panose="020B0604020202020204" pitchFamily="34" charset="0"/>
                <a:cs typeface="Arial" panose="020B0604020202020204" pitchFamily="34" charset="0"/>
              </a:rPr>
              <a:t>– Easter Holidays</a:t>
            </a:r>
          </a:p>
          <a:p>
            <a:pPr algn="ctr"/>
            <a:r>
              <a:rPr lang="en-GB" sz="1200" dirty="0">
                <a:latin typeface="Arial" panose="020B0604020202020204" pitchFamily="34" charset="0"/>
                <a:cs typeface="Arial" panose="020B0604020202020204" pitchFamily="34" charset="0"/>
              </a:rPr>
              <a:t> </a:t>
            </a:r>
          </a:p>
          <a:p>
            <a:pPr algn="ctr"/>
            <a:r>
              <a:rPr lang="en-GB" sz="1200" b="1" dirty="0">
                <a:latin typeface="Arial" panose="020B0604020202020204" pitchFamily="34" charset="0"/>
                <a:cs typeface="Arial" panose="020B0604020202020204" pitchFamily="34" charset="0"/>
              </a:rPr>
              <a:t>Monday 13</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April</a:t>
            </a:r>
            <a:r>
              <a:rPr lang="en-GB" sz="1200" dirty="0">
                <a:latin typeface="Arial" panose="020B0604020202020204" pitchFamily="34" charset="0"/>
                <a:cs typeface="Arial" panose="020B0604020202020204" pitchFamily="34" charset="0"/>
              </a:rPr>
              <a:t> - Summer 1 starts</a:t>
            </a:r>
          </a:p>
          <a:p>
            <a:pPr algn="ctr"/>
            <a:r>
              <a:rPr lang="en-GB" sz="1200" b="1" dirty="0">
                <a:latin typeface="Arial" panose="020B0604020202020204" pitchFamily="34" charset="0"/>
                <a:cs typeface="Arial" panose="020B0604020202020204" pitchFamily="34" charset="0"/>
              </a:rPr>
              <a:t>Wednesday 15</a:t>
            </a:r>
            <a:r>
              <a:rPr lang="en-GB" sz="1200" b="1" baseline="30000" dirty="0">
                <a:latin typeface="Arial" panose="020B0604020202020204" pitchFamily="34" charset="0"/>
                <a:cs typeface="Arial" panose="020B0604020202020204" pitchFamily="34" charset="0"/>
              </a:rPr>
              <a:t>th</a:t>
            </a:r>
            <a:r>
              <a:rPr lang="en-GB" sz="1200" b="1" dirty="0">
                <a:latin typeface="Arial" panose="020B0604020202020204" pitchFamily="34" charset="0"/>
                <a:cs typeface="Arial" panose="020B0604020202020204" pitchFamily="34" charset="0"/>
              </a:rPr>
              <a:t> April</a:t>
            </a:r>
            <a:r>
              <a:rPr lang="en-GB" sz="1200" dirty="0">
                <a:latin typeface="Arial" panose="020B0604020202020204" pitchFamily="34" charset="0"/>
                <a:cs typeface="Arial" panose="020B0604020202020204" pitchFamily="34" charset="0"/>
              </a:rPr>
              <a:t> – Eid Celebration (3:20-4:00pm)</a:t>
            </a:r>
          </a:p>
        </p:txBody>
      </p:sp>
      <p:pic>
        <p:nvPicPr>
          <p:cNvPr id="2050" name="Picture 2" descr="spring - Wiktion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2651" y="217551"/>
            <a:ext cx="2308872" cy="1637375"/>
          </a:xfrm>
          <a:prstGeom prst="rect">
            <a:avLst/>
          </a:prstGeom>
          <a:noFill/>
          <a:extLst>
            <a:ext uri="{909E8E84-426E-40dd-AFC4-6F175D3DCCD1}">
              <a14:hiddenFill xmlns="" xmlns:a14="http://schemas.microsoft.com/office/drawing/2010/main">
                <a:solidFill>
                  <a:srgbClr val="FFFFFF"/>
                </a:solidFill>
              </a14:hiddenFill>
            </a:ext>
          </a:extLst>
        </p:spPr>
      </p:pic>
      <p:pic>
        <p:nvPicPr>
          <p:cNvPr id="2056" name="Picture 8" descr="This is the season of hope -- that things will get better after they were  worse. | CN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24706" y="200297"/>
            <a:ext cx="2679065" cy="1506974"/>
          </a:xfrm>
          <a:prstGeom prst="rect">
            <a:avLst/>
          </a:prstGeom>
          <a:noFill/>
          <a:extLst>
            <a:ext uri="{909E8E84-426E-40dd-AFC4-6F175D3DCCD1}">
              <a14:hiddenFill xmlns="" xmlns:a14="http://schemas.microsoft.com/office/drawing/2010/main">
                <a:solidFill>
                  <a:srgbClr val="FFFFFF"/>
                </a:solidFill>
              </a14:hiddenFill>
            </a:ext>
          </a:extLst>
        </p:spPr>
      </p:pic>
      <p:pic>
        <p:nvPicPr>
          <p:cNvPr id="2062" name="Picture 14" descr="Wishing You a Safe &amp; Happy Easte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66966" y="3553096"/>
            <a:ext cx="2836805" cy="1776549"/>
          </a:xfrm>
          <a:prstGeom prst="rect">
            <a:avLst/>
          </a:prstGeom>
          <a:noFill/>
          <a:extLst>
            <a:ext uri="{909E8E84-426E-40dd-AFC4-6F175D3DCCD1}">
              <a14:hiddenFill xmlns="" xmlns:a14="http://schemas.microsoft.com/office/drawing/2010/main">
                <a:solidFill>
                  <a:srgbClr val="FFFFFF"/>
                </a:solidFill>
              </a14:hiddenFill>
            </a:ext>
          </a:extLst>
        </p:spPr>
      </p:pic>
      <p:pic>
        <p:nvPicPr>
          <p:cNvPr id="2064" name="Picture 16" descr="60 Best Easter Wishes and Messages - What to Write in an Easter Car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2651" y="3422467"/>
            <a:ext cx="2664824" cy="177654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154233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4" name="Rectangle 3"/>
          <p:cNvSpPr/>
          <p:nvPr/>
        </p:nvSpPr>
        <p:spPr>
          <a:xfrm>
            <a:off x="600892" y="1562638"/>
            <a:ext cx="10920548" cy="523220"/>
          </a:xfrm>
          <a:prstGeom prst="rect">
            <a:avLst/>
          </a:prstGeom>
        </p:spPr>
        <p:txBody>
          <a:bodyPr wrap="square">
            <a:spAutoFit/>
          </a:bodyPr>
          <a:lstStyle/>
          <a:p>
            <a:pPr algn="ctr"/>
            <a:endParaRPr lang="en-GB" sz="1400" dirty="0">
              <a:latin typeface="Arial" panose="020B0604020202020204" pitchFamily="34" charset="0"/>
              <a:ea typeface="Times New Roman" panose="02020603050405020304" pitchFamily="18" charset="0"/>
            </a:endParaRPr>
          </a:p>
          <a:p>
            <a:pPr algn="ctr"/>
            <a:r>
              <a:rPr lang="en-GB" sz="1400" dirty="0">
                <a:latin typeface="Arial" panose="020B0604020202020204" pitchFamily="34" charset="0"/>
                <a:ea typeface="Times New Roman" panose="02020603050405020304" pitchFamily="18" charset="0"/>
              </a:rPr>
              <a:t>The main theme for this term is </a:t>
            </a:r>
            <a:r>
              <a:rPr lang="en-GB" sz="1400" dirty="0">
                <a:solidFill>
                  <a:srgbClr val="FF0000"/>
                </a:solidFill>
                <a:latin typeface="Arial" panose="020B0604020202020204" pitchFamily="34" charset="0"/>
                <a:ea typeface="Times New Roman" panose="02020603050405020304" pitchFamily="18" charset="0"/>
              </a:rPr>
              <a:t>Volcanoes and Earthquakes. </a:t>
            </a:r>
            <a:r>
              <a:rPr lang="en-GB" sz="1400" dirty="0">
                <a:latin typeface="Arial" panose="020B0604020202020204" pitchFamily="34" charset="0"/>
                <a:ea typeface="Times New Roman" panose="02020603050405020304" pitchFamily="18" charset="0"/>
              </a:rPr>
              <a:t>This is a geography topic.</a:t>
            </a:r>
          </a:p>
        </p:txBody>
      </p:sp>
      <p:sp>
        <p:nvSpPr>
          <p:cNvPr id="5" name="Rectangle 4"/>
          <p:cNvSpPr/>
          <p:nvPr/>
        </p:nvSpPr>
        <p:spPr>
          <a:xfrm>
            <a:off x="418009" y="2685407"/>
            <a:ext cx="3239589" cy="2308324"/>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algn="ct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Indoor PE is still on a Wednesday. Outdoor PE is on a Thursday. Children will need to have a PE kit in school for these days.  Please ensure your child has a white T-shirt and black shorts, tracksuit bottoms or leggings for these sessions. Now the weather is colder, a jumper for outdoors will be useful. It is also essential that your child has suitable shoes for outdoor PE, such as trainers or pumps. All earrings must be removed at home before PE. </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722808" y="5373741"/>
            <a:ext cx="2629989" cy="1220628"/>
          </a:xfrm>
          <a:prstGeom prst="rect">
            <a:avLst/>
          </a:prstGeom>
        </p:spPr>
      </p:pic>
      <p:sp>
        <p:nvSpPr>
          <p:cNvPr id="7" name="TextBox 6"/>
          <p:cNvSpPr txBox="1"/>
          <p:nvPr/>
        </p:nvSpPr>
        <p:spPr>
          <a:xfrm>
            <a:off x="8194763" y="2802372"/>
            <a:ext cx="3326675" cy="2492990"/>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and Spellings</a:t>
            </a:r>
          </a:p>
          <a:p>
            <a:pPr algn="ctr"/>
            <a:r>
              <a:rPr lang="en-GB" sz="1200" dirty="0">
                <a:latin typeface="Arial" panose="020B0604020202020204" pitchFamily="34" charset="0"/>
                <a:cs typeface="Arial" panose="020B0604020202020204" pitchFamily="34" charset="0"/>
              </a:rPr>
              <a:t>Please continue to encourage your child to read, 4 or more a week, and write these in their journal. These will go towards their reading badges each term. They need to do 40 reads to receive their next reading mileage badge. We had some people receiving their badges before Christmas, so would love even more this term!</a:t>
            </a:r>
          </a:p>
          <a:p>
            <a:pPr algn="ctr"/>
            <a:r>
              <a:rPr lang="en-GB" sz="1200" dirty="0">
                <a:latin typeface="Arial" panose="020B0604020202020204" pitchFamily="34" charset="0"/>
                <a:cs typeface="Arial" panose="020B0604020202020204" pitchFamily="34" charset="0"/>
              </a:rPr>
              <a:t>The weekly spelling lists will be stuck into their journal, ready for their test on a Friday. Please assist them in practising their spellings when you can.</a:t>
            </a:r>
          </a:p>
        </p:txBody>
      </p:sp>
      <p:pic>
        <p:nvPicPr>
          <p:cNvPr id="8" name="Picture 7"/>
          <p:cNvPicPr>
            <a:picLocks noChangeAspect="1"/>
          </p:cNvPicPr>
          <p:nvPr/>
        </p:nvPicPr>
        <p:blipFill>
          <a:blip r:embed="rId4"/>
          <a:stretch>
            <a:fillRect/>
          </a:stretch>
        </p:blipFill>
        <p:spPr>
          <a:xfrm>
            <a:off x="9285028" y="5514423"/>
            <a:ext cx="1146147" cy="810838"/>
          </a:xfrm>
          <a:prstGeom prst="rect">
            <a:avLst/>
          </a:prstGeom>
        </p:spPr>
      </p:pic>
      <p:sp>
        <p:nvSpPr>
          <p:cNvPr id="10" name="TextBox 9"/>
          <p:cNvSpPr txBox="1"/>
          <p:nvPr/>
        </p:nvSpPr>
        <p:spPr>
          <a:xfrm>
            <a:off x="4323804" y="3041755"/>
            <a:ext cx="3204755" cy="2677656"/>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Times Tables and CLIC Gaps</a:t>
            </a:r>
          </a:p>
          <a:p>
            <a:pPr algn="ctr"/>
            <a:r>
              <a:rPr lang="en-GB" sz="1200" dirty="0">
                <a:latin typeface="Arial" panose="020B0604020202020204" pitchFamily="34" charset="0"/>
                <a:cs typeface="Arial" panose="020B0604020202020204" pitchFamily="34" charset="0"/>
              </a:rPr>
              <a:t>In your child’s journal each week will be their weekly test scores for CLIC and Beat That, as well as their CLIC gap. Can you encourage your child to use the CLIC WAGOLL to revise their CLIC gap? Please do not hesitate to come and speak to an adult if we can offer anymore help.</a:t>
            </a:r>
          </a:p>
          <a:p>
            <a:pPr algn="ctr"/>
            <a:r>
              <a:rPr lang="en-GB" sz="1200" dirty="0">
                <a:latin typeface="Arial" panose="020B0604020202020204" pitchFamily="34" charset="0"/>
                <a:cs typeface="Arial" panose="020B0604020202020204" pitchFamily="34" charset="0"/>
              </a:rPr>
              <a:t>Children spending ten minutes a day learning their target times tables will find their maths a lot easier, and can get their face on the rocket! We are having some great successes. The national times table test will be at the end of this term.</a:t>
            </a:r>
          </a:p>
        </p:txBody>
      </p:sp>
      <p:pic>
        <p:nvPicPr>
          <p:cNvPr id="1026" name="Picture 2" descr="Free Printable Multiplication Table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511388" y="5719411"/>
            <a:ext cx="925382" cy="77019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7423056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584775"/>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Y4 Spring</a:t>
            </a:r>
          </a:p>
          <a:p>
            <a:pPr algn="ctr"/>
            <a:r>
              <a:rPr lang="en-GB" sz="1600" b="1" dirty="0">
                <a:latin typeface="Arial" panose="020B0604020202020204" pitchFamily="34" charset="0"/>
                <a:cs typeface="Arial" panose="020B0604020202020204" pitchFamily="34" charset="0"/>
              </a:rPr>
              <a:t>Volcanoes and Earthquakes</a:t>
            </a:r>
          </a:p>
        </p:txBody>
      </p:sp>
      <p:pic>
        <p:nvPicPr>
          <p:cNvPr id="8" name="Picture 7"/>
          <p:cNvPicPr>
            <a:picLocks noChangeAspect="1"/>
          </p:cNvPicPr>
          <p:nvPr/>
        </p:nvPicPr>
        <p:blipFill>
          <a:blip r:embed="rId3"/>
          <a:stretch>
            <a:fillRect/>
          </a:stretch>
        </p:blipFill>
        <p:spPr>
          <a:xfrm>
            <a:off x="5720875" y="1983669"/>
            <a:ext cx="767666" cy="669888"/>
          </a:xfrm>
          <a:prstGeom prst="rect">
            <a:avLst/>
          </a:prstGeom>
        </p:spPr>
      </p:pic>
      <p:sp>
        <p:nvSpPr>
          <p:cNvPr id="9" name="TextBox 8"/>
          <p:cNvSpPr txBox="1"/>
          <p:nvPr/>
        </p:nvSpPr>
        <p:spPr>
          <a:xfrm>
            <a:off x="3162662" y="2526518"/>
            <a:ext cx="5864648" cy="938719"/>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RSHE</a:t>
            </a:r>
          </a:p>
          <a:p>
            <a:pPr algn="ctr"/>
            <a:r>
              <a:rPr lang="en-GB" sz="1100" dirty="0">
                <a:latin typeface="Arial" panose="020B0604020202020204" pitchFamily="34" charset="0"/>
                <a:cs typeface="Arial" panose="020B0604020202020204" pitchFamily="34" charset="0"/>
              </a:rPr>
              <a:t>Building on all our previous RSHE lessons, the year four spring learning is around how we treat those around us. We will reflect on the differences and similarities between boys and girls and the assumptions that can be made here and how we can fight stereotypes.</a:t>
            </a: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Our outdoor sessions will continue to be a varied set of sessions with EVO. Indoor sessions will start off gymnastics and then switch to swimming for the rest of the year. We will let you know more details nearer the time.</a:t>
            </a: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We are doing some writing about some amazing books or films this term – A Viking Adventure, Feast and Lift. We will also be writing a non-chronological report about habitats. We have two new books for guided reading this term, too!</a:t>
            </a:r>
          </a:p>
        </p:txBody>
      </p:sp>
      <p:pic>
        <p:nvPicPr>
          <p:cNvPr id="16" name="Picture 15"/>
          <p:cNvPicPr>
            <a:picLocks noChangeAspect="1"/>
          </p:cNvPicPr>
          <p:nvPr/>
        </p:nvPicPr>
        <p:blipFill>
          <a:blip r:embed="rId6"/>
          <a:stretch>
            <a:fillRect/>
          </a:stretch>
        </p:blipFill>
        <p:spPr>
          <a:xfrm>
            <a:off x="896700" y="3921730"/>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301868" y="4821297"/>
            <a:ext cx="2630659"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The first block of learning we have for this term is a unit on length and perimeter. This builds on our understanding of measure and shape. Later on we are doing a unit fractions and decimals. </a:t>
            </a:r>
          </a:p>
          <a:p>
            <a:pPr algn="ctr"/>
            <a:endParaRPr lang="en-GB" sz="1100" dirty="0">
              <a:latin typeface="Arial" panose="020B0604020202020204" pitchFamily="34" charset="0"/>
              <a:cs typeface="Arial" panose="020B0604020202020204" pitchFamily="34" charset="0"/>
            </a:endParaRPr>
          </a:p>
        </p:txBody>
      </p:sp>
      <p:pic>
        <p:nvPicPr>
          <p:cNvPr id="20" name="Picture 19"/>
          <p:cNvPicPr>
            <a:picLocks noChangeAspect="1"/>
          </p:cNvPicPr>
          <p:nvPr/>
        </p:nvPicPr>
        <p:blipFill>
          <a:blip r:embed="rId7"/>
          <a:stretch>
            <a:fillRect/>
          </a:stretch>
        </p:blipFill>
        <p:spPr>
          <a:xfrm>
            <a:off x="5571698" y="3811638"/>
            <a:ext cx="1048603" cy="651405"/>
          </a:xfrm>
          <a:prstGeom prst="rect">
            <a:avLst/>
          </a:prstGeom>
        </p:spPr>
      </p:pic>
      <p:sp>
        <p:nvSpPr>
          <p:cNvPr id="23" name="TextBox 22"/>
          <p:cNvSpPr txBox="1"/>
          <p:nvPr/>
        </p:nvSpPr>
        <p:spPr>
          <a:xfrm>
            <a:off x="3202776" y="4537218"/>
            <a:ext cx="5723118"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Our topic this term is a geography topic about volcanoes and earthquakes. Alongside looking at atlases, the globe and other maps so we can learn more about the physical geography of the world, we are also going to learn more about volcanoes and earthquakes. This involves how they happen, where they are found and what effect they can have.</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In science, children will learn to identify that a circuit needs to be a complete loop with a cell and that some materials conduct electricity. </a:t>
            </a:r>
          </a:p>
        </p:txBody>
      </p:sp>
      <p:pic>
        <p:nvPicPr>
          <p:cNvPr id="24" name="Picture 23"/>
          <p:cNvPicPr>
            <a:picLocks noChangeAspect="1"/>
          </p:cNvPicPr>
          <p:nvPr/>
        </p:nvPicPr>
        <p:blipFill>
          <a:blip r:embed="rId8"/>
          <a:stretch>
            <a:fillRect/>
          </a:stretch>
        </p:blipFill>
        <p:spPr>
          <a:xfrm>
            <a:off x="9920451" y="3758519"/>
            <a:ext cx="1408003" cy="942722"/>
          </a:xfrm>
          <a:prstGeom prst="rect">
            <a:avLst/>
          </a:prstGeom>
        </p:spPr>
      </p:pic>
      <p:sp>
        <p:nvSpPr>
          <p:cNvPr id="25" name="TextBox 24"/>
          <p:cNvSpPr txBox="1"/>
          <p:nvPr/>
        </p:nvSpPr>
        <p:spPr>
          <a:xfrm>
            <a:off x="9069287" y="4701241"/>
            <a:ext cx="2883448" cy="938719"/>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continue our clarinet sessions until early February. Our design and technology unit later in the term is around designing and making torches.</a:t>
            </a:r>
          </a:p>
        </p:txBody>
      </p:sp>
    </p:spTree>
    <p:extLst>
      <p:ext uri="{BB962C8B-B14F-4D97-AF65-F5344CB8AC3E}">
        <p14:creationId xmlns:p14="http://schemas.microsoft.com/office/powerpoint/2010/main" val="4076206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69" y="1624628"/>
            <a:ext cx="8409889" cy="5293757"/>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What your child can do to help with their learning</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After a term in Y4, you will know that we have an expectation that each child reads at least four times a week. As we have mentioned before, regular reading is proven to show a progression in a child’s vocabulary; and their writing also benefits. Enjoy reading with your child: books, magazines, recipes, game instructions or newspapers all count.</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Your child can use timestables.co.uk as a way to practise their times tables, as well as the other methods, such as bingo or dice games. We will be incorporating times tables into weekly lessons too, as a boost! Please remember that children will take the National Times Table test at the end of this term.</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Communication and Language</a:t>
            </a:r>
          </a:p>
          <a:p>
            <a:pPr algn="ctr"/>
            <a:r>
              <a:rPr lang="en-GB" sz="1200" dirty="0">
                <a:latin typeface="Arial" panose="020B0604020202020204" pitchFamily="34" charset="0"/>
                <a:cs typeface="Arial" panose="020B0604020202020204" pitchFamily="34" charset="0"/>
              </a:rPr>
              <a:t>These are some of  the key pieces of vocabulary we will encounter during our science topic. Your child could investigate the meanings of these words and make a glossary with the words and the explanations.</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electricity, circuit, battery, bulb, motor, buzzer, wire, </a:t>
            </a:r>
          </a:p>
          <a:p>
            <a:pPr algn="ctr"/>
            <a:r>
              <a:rPr lang="en-GB" sz="1200" b="1" dirty="0">
                <a:latin typeface="Arial" panose="020B0604020202020204" pitchFamily="34" charset="0"/>
                <a:cs typeface="Arial" panose="020B0604020202020204" pitchFamily="34" charset="0"/>
              </a:rPr>
              <a:t>crocodile clips, switch, conductor, insulator</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learning or enquiries to </a:t>
            </a:r>
            <a:r>
              <a:rPr lang="en-GB" sz="1200" b="1" dirty="0">
                <a:latin typeface="Arial" panose="020B0604020202020204" pitchFamily="34" charset="0"/>
                <a:cs typeface="Arial" panose="020B0604020202020204" pitchFamily="34" charset="0"/>
              </a:rPr>
              <a:t>y4@watercliffe.sheffield.sch.uk</a:t>
            </a:r>
          </a:p>
          <a:p>
            <a:endParaRPr lang="en-GB" sz="1400" b="1" dirty="0"/>
          </a:p>
          <a:p>
            <a:endParaRPr lang="en-GB" dirty="0"/>
          </a:p>
          <a:p>
            <a:r>
              <a:rPr lang="en-GB" dirty="0"/>
              <a:t> </a:t>
            </a:r>
          </a:p>
        </p:txBody>
      </p:sp>
      <p:pic>
        <p:nvPicPr>
          <p:cNvPr id="16" name="Picture 15"/>
          <p:cNvPicPr>
            <a:picLocks noChangeAspect="1"/>
          </p:cNvPicPr>
          <p:nvPr/>
        </p:nvPicPr>
        <p:blipFill>
          <a:blip r:embed="rId3"/>
          <a:stretch>
            <a:fillRect/>
          </a:stretch>
        </p:blipFill>
        <p:spPr>
          <a:xfrm>
            <a:off x="300739" y="2604953"/>
            <a:ext cx="1476629" cy="1105150"/>
          </a:xfrm>
          <a:prstGeom prst="rect">
            <a:avLst/>
          </a:prstGeom>
        </p:spPr>
      </p:pic>
      <p:pic>
        <p:nvPicPr>
          <p:cNvPr id="17" name="Picture 16"/>
          <p:cNvPicPr>
            <a:picLocks noChangeAspect="1"/>
          </p:cNvPicPr>
          <p:nvPr/>
        </p:nvPicPr>
        <p:blipFill>
          <a:blip r:embed="rId4"/>
          <a:stretch>
            <a:fillRect/>
          </a:stretch>
        </p:blipFill>
        <p:spPr>
          <a:xfrm>
            <a:off x="5369667" y="3565194"/>
            <a:ext cx="1066892" cy="798645"/>
          </a:xfrm>
          <a:prstGeom prst="rect">
            <a:avLst/>
          </a:prstGeom>
        </p:spPr>
      </p:pic>
      <p:pic>
        <p:nvPicPr>
          <p:cNvPr id="1026" name="Picture 2" descr="Can earthquakes trigger volcano eruptions? Get the facts.">
            <a:extLst>
              <a:ext uri="{FF2B5EF4-FFF2-40B4-BE49-F238E27FC236}">
                <a16:creationId xmlns:a16="http://schemas.microsoft.com/office/drawing/2014/main" id="{882ACED7-4684-4450-A105-B313BC97F56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1056" y="163963"/>
            <a:ext cx="1376796" cy="207818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hat makes an earthquake deadly? These are the things that matter - Los  Angeles Times">
            <a:extLst>
              <a:ext uri="{FF2B5EF4-FFF2-40B4-BE49-F238E27FC236}">
                <a16:creationId xmlns:a16="http://schemas.microsoft.com/office/drawing/2014/main" id="{CF9A69DA-EA3F-4FE0-A0CC-82CEA154547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239194" y="163963"/>
            <a:ext cx="27432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lh7-rt.googleusercontent.com/docsz/AD_4nXfjSgCTdq5FXre5qe6scbZZRhbW-t1N96v1mHh5aBKEPa-OT3tlFNdPHYU6L2t2nMqIlLwpd60R2VmdwHER_zRiej9635Pce3Bx7nkGxXn8REZ8VupCFgGoWsW_0UK6m5C3aLCCOWG3NRBuA0Ocj102IGbwDSDoQ38hZ7qJYA?key=M1_xkHzdKqsfQgdEcJPe19tS">
            <a:extLst>
              <a:ext uri="{FF2B5EF4-FFF2-40B4-BE49-F238E27FC236}">
                <a16:creationId xmlns:a16="http://schemas.microsoft.com/office/drawing/2014/main" id="{619B47D3-648B-4775-8348-9E0BD9095F6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0739" y="4837003"/>
            <a:ext cx="1931822" cy="116179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lh7-rt.googleusercontent.com/docsz/AD_4nXdHtCZkEJ8MCaIrlaB37Gnu1SS4tw4jU6XzygzzTZc4n2OGkBQLNNU5PBlqwKrYBd50kI-RG2gIn7rnFOQm33PUvzciJqrWpdKH6tSyeLanX-aXpSt9gTVA_PPgY_zbtpn66AekE9UuM9-Hlfpcg9IunSyvj76363RnK6qv?key=M1_xkHzdKqsfQgdEcJPe19tS">
            <a:extLst>
              <a:ext uri="{FF2B5EF4-FFF2-40B4-BE49-F238E27FC236}">
                <a16:creationId xmlns:a16="http://schemas.microsoft.com/office/drawing/2014/main" id="{FCC51B9B-7B15-455A-BE29-E2130A63330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b="9212"/>
          <a:stretch/>
        </p:blipFill>
        <p:spPr bwMode="auto">
          <a:xfrm>
            <a:off x="10735743" y="4584797"/>
            <a:ext cx="1104900" cy="1617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7915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893</TotalTime>
  <Words>1067</Words>
  <Application>Microsoft Office PowerPoint</Application>
  <PresentationFormat>Widescreen</PresentationFormat>
  <Paragraphs>73</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Gemma Eden</cp:lastModifiedBy>
  <cp:revision>144</cp:revision>
  <dcterms:created xsi:type="dcterms:W3CDTF">2021-08-06T08:19:36Z</dcterms:created>
  <dcterms:modified xsi:type="dcterms:W3CDTF">2025-11-25T14:04:16Z</dcterms:modified>
</cp:coreProperties>
</file>