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120" y="6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17/04/2023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17/04/2023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17/04/2023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17/04/2023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17/04/2023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17/04/2023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17/04/2023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17/04/2023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17/04/2023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17/04/2023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17/04/2023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17/04/2023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play.ttrockstars.com/auth" TargetMode="External"/><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5" name="Rectangle 4"/>
          <p:cNvSpPr/>
          <p:nvPr/>
        </p:nvSpPr>
        <p:spPr>
          <a:xfrm>
            <a:off x="169658" y="1943839"/>
            <a:ext cx="3389968" cy="3046988"/>
          </a:xfrm>
          <a:prstGeom prst="rect">
            <a:avLst/>
          </a:prstGeom>
        </p:spPr>
        <p:txBody>
          <a:bodyPr wrap="square">
            <a:spAutoFit/>
          </a:bodyPr>
          <a:lstStyle/>
          <a:p>
            <a:pPr algn="ctr">
              <a:spcAft>
                <a:spcPts val="0"/>
              </a:spcAft>
            </a:pPr>
            <a:r>
              <a:rPr lang="en-GB" sz="1200" b="1" dirty="0" smtClean="0">
                <a:latin typeface="Arial" panose="020B0604020202020204" pitchFamily="34" charset="0"/>
                <a:ea typeface="Times New Roman" panose="02020603050405020304" pitchFamily="18" charset="0"/>
                <a:cs typeface="Arial" panose="020B0604020202020204" pitchFamily="34" charset="0"/>
              </a:rPr>
              <a:t>P.E. </a:t>
            </a:r>
            <a:r>
              <a:rPr lang="en-GB" sz="1200" b="1" dirty="0">
                <a:latin typeface="Arial" panose="020B0604020202020204" pitchFamily="34" charset="0"/>
                <a:ea typeface="Times New Roman" panose="02020603050405020304" pitchFamily="18" charset="0"/>
                <a:cs typeface="Arial" panose="020B0604020202020204" pitchFamily="34" charset="0"/>
              </a:rPr>
              <a:t>Days and Kit</a:t>
            </a:r>
            <a:endParaRPr lang="en-GB" sz="12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Up until the 4</a:t>
            </a:r>
            <a:r>
              <a:rPr lang="en-GB" sz="1200" baseline="30000" dirty="0" smtClean="0">
                <a:latin typeface="Arial" panose="020B0604020202020204" pitchFamily="34" charset="0"/>
                <a:cs typeface="Arial" panose="020B0604020202020204" pitchFamily="34" charset="0"/>
              </a:rPr>
              <a:t>th</a:t>
            </a:r>
            <a:r>
              <a:rPr lang="en-GB" sz="1200" dirty="0" smtClean="0">
                <a:latin typeface="Arial" panose="020B0604020202020204" pitchFamily="34" charset="0"/>
                <a:cs typeface="Arial" panose="020B0604020202020204" pitchFamily="34" charset="0"/>
              </a:rPr>
              <a:t> May, Mr Baines’ class will continue swimming on a Tuesday am. From the 11</a:t>
            </a:r>
            <a:r>
              <a:rPr lang="en-GB" sz="1200" baseline="30000" dirty="0" smtClean="0">
                <a:latin typeface="Arial" panose="020B0604020202020204" pitchFamily="34" charset="0"/>
                <a:cs typeface="Arial" panose="020B0604020202020204" pitchFamily="34" charset="0"/>
              </a:rPr>
              <a:t>th</a:t>
            </a:r>
            <a:r>
              <a:rPr lang="en-GB" sz="1200" dirty="0" smtClean="0">
                <a:latin typeface="Arial" panose="020B0604020202020204" pitchFamily="34" charset="0"/>
                <a:cs typeface="Arial" panose="020B0604020202020204" pitchFamily="34" charset="0"/>
              </a:rPr>
              <a:t> May, Mr Bebbington’s will have the swimming sessions. Indoor PE (if your class isn’t swimming, they will do their PE session on the Tuesday after Social Time). Outdoor PE will be on a Thursday afternoon. Children </a:t>
            </a:r>
            <a:r>
              <a:rPr lang="en-GB" sz="1200" dirty="0">
                <a:latin typeface="Arial" panose="020B0604020202020204" pitchFamily="34" charset="0"/>
                <a:cs typeface="Arial" panose="020B0604020202020204" pitchFamily="34" charset="0"/>
              </a:rPr>
              <a:t>will need to have a PE kit in school for these days. Please ensure your child has a white T-shirt and black shorts, tracksuit bottoms or leggings for these sessions</a:t>
            </a:r>
            <a:r>
              <a:rPr lang="en-GB" sz="1200" dirty="0" smtClean="0">
                <a:latin typeface="Arial" panose="020B0604020202020204" pitchFamily="34" charset="0"/>
                <a:cs typeface="Arial" panose="020B0604020202020204" pitchFamily="34" charset="0"/>
              </a:rPr>
              <a:t>.</a:t>
            </a:r>
          </a:p>
          <a:p>
            <a:pPr algn="ctr"/>
            <a:r>
              <a:rPr lang="en-GB" sz="1200" dirty="0" smtClean="0">
                <a:latin typeface="Arial" panose="020B0604020202020204" pitchFamily="34" charset="0"/>
                <a:cs typeface="Arial" panose="020B0604020202020204" pitchFamily="34" charset="0"/>
              </a:rPr>
              <a:t>In summer 2, we will be doing street dance with Dance Daze on a Monday afternoon. This will replace indoor PE for Mr Baines’ class and outdoor PE for Mr Bebbington’s class.</a:t>
            </a:r>
            <a:endParaRPr lang="en-GB" sz="12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474459" y="5494400"/>
            <a:ext cx="2629989" cy="1220628"/>
          </a:xfrm>
          <a:prstGeom prst="rect">
            <a:avLst/>
          </a:prstGeom>
        </p:spPr>
      </p:pic>
      <p:sp>
        <p:nvSpPr>
          <p:cNvPr id="7" name="TextBox 6"/>
          <p:cNvSpPr txBox="1"/>
          <p:nvPr/>
        </p:nvSpPr>
        <p:spPr>
          <a:xfrm>
            <a:off x="8801209" y="2108234"/>
            <a:ext cx="3326675" cy="2123658"/>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Reading and Spellings</a:t>
            </a:r>
          </a:p>
          <a:p>
            <a:pPr algn="ctr"/>
            <a:r>
              <a:rPr lang="en-GB" sz="1200" dirty="0" smtClean="0">
                <a:latin typeface="Arial" panose="020B0604020202020204" pitchFamily="34" charset="0"/>
                <a:cs typeface="Arial" panose="020B0604020202020204" pitchFamily="34" charset="0"/>
              </a:rPr>
              <a:t>Please can you make sure your child has their journal in school every day and get them, or yourself, to write in their reads. These will go towards their reading badges each term. They need to do 40 reading to receive their next reading mileage badge. </a:t>
            </a: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The weekly spelling lists will be stuck into their journal, ready for their test on a Friday. Please assist them in practising their spellings when you can.</a:t>
            </a:r>
          </a:p>
        </p:txBody>
      </p:sp>
      <p:pic>
        <p:nvPicPr>
          <p:cNvPr id="8" name="Picture 7"/>
          <p:cNvPicPr>
            <a:picLocks noChangeAspect="1"/>
          </p:cNvPicPr>
          <p:nvPr/>
        </p:nvPicPr>
        <p:blipFill>
          <a:blip r:embed="rId4"/>
          <a:stretch>
            <a:fillRect/>
          </a:stretch>
        </p:blipFill>
        <p:spPr>
          <a:xfrm>
            <a:off x="9963460" y="217715"/>
            <a:ext cx="2092663" cy="1480448"/>
          </a:xfrm>
          <a:prstGeom prst="rect">
            <a:avLst/>
          </a:prstGeom>
        </p:spPr>
      </p:pic>
      <p:sp>
        <p:nvSpPr>
          <p:cNvPr id="10" name="TextBox 9"/>
          <p:cNvSpPr txBox="1"/>
          <p:nvPr/>
        </p:nvSpPr>
        <p:spPr>
          <a:xfrm>
            <a:off x="7537267" y="5410921"/>
            <a:ext cx="4654733" cy="1277273"/>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Times Tables and CLIC Gaps</a:t>
            </a:r>
          </a:p>
          <a:p>
            <a:pPr algn="ctr"/>
            <a:r>
              <a:rPr lang="en-GB" sz="1100" dirty="0" smtClean="0">
                <a:latin typeface="Arial" panose="020B0604020202020204" pitchFamily="34" charset="0"/>
                <a:cs typeface="Arial" panose="020B0604020202020204" pitchFamily="34" charset="0"/>
              </a:rPr>
              <a:t>Weekly CLIC </a:t>
            </a:r>
            <a:r>
              <a:rPr lang="en-GB" sz="1100" dirty="0">
                <a:latin typeface="Arial" panose="020B0604020202020204" pitchFamily="34" charset="0"/>
                <a:cs typeface="Arial" panose="020B0604020202020204" pitchFamily="34" charset="0"/>
              </a:rPr>
              <a:t>and Beat That </a:t>
            </a:r>
            <a:r>
              <a:rPr lang="en-GB" sz="1100" dirty="0" smtClean="0">
                <a:latin typeface="Arial" panose="020B0604020202020204" pitchFamily="34" charset="0"/>
                <a:cs typeface="Arial" panose="020B0604020202020204" pitchFamily="34" charset="0"/>
              </a:rPr>
              <a:t>test scores and a CLIC gap will be recorded in journals each week. Can you encourage your child to use the CLIC WAGOLL to revise their CLIC gap. Please do not hesitate to come and speak to an adult if we can offer anymore help.</a:t>
            </a:r>
          </a:p>
          <a:p>
            <a:pPr algn="ctr"/>
            <a:r>
              <a:rPr lang="en-GB" sz="1100" dirty="0" smtClean="0">
                <a:latin typeface="Arial" panose="020B0604020202020204" pitchFamily="34" charset="0"/>
                <a:cs typeface="Arial" panose="020B0604020202020204" pitchFamily="34" charset="0"/>
              </a:rPr>
              <a:t>Children spending ten minutes a day learning their times tables will find their maths a lot easier, and can get their face on the rocket!</a:t>
            </a:r>
            <a:endParaRPr lang="en-GB" sz="1100" dirty="0">
              <a:latin typeface="Arial" panose="020B0604020202020204" pitchFamily="34" charset="0"/>
              <a:cs typeface="Arial" panose="020B0604020202020204" pitchFamily="34" charset="0"/>
            </a:endParaRP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84409" y="4417255"/>
            <a:ext cx="925382" cy="77019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977483" y="1548128"/>
            <a:ext cx="4826883" cy="3451842"/>
          </a:xfrm>
          <a:prstGeom prst="rect">
            <a:avLst/>
          </a:prstGeom>
        </p:spPr>
        <p:txBody>
          <a:bodyPr wrap="square">
            <a:spAutoFit/>
          </a:bodyPr>
          <a:lstStyle/>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Monday 17th April - Summer 1 starts</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smtClean="0">
                <a:latin typeface="Arial" panose="020B0604020202020204" pitchFamily="34" charset="0"/>
                <a:ea typeface="Times New Roman" panose="02020603050405020304" pitchFamily="18" charset="0"/>
                <a:cs typeface="Arial" panose="020B0604020202020204" pitchFamily="34" charset="0"/>
              </a:rPr>
              <a:t>Monday </a:t>
            </a:r>
            <a:r>
              <a:rPr lang="en-GB" sz="1200" dirty="0">
                <a:latin typeface="Arial" panose="020B0604020202020204" pitchFamily="34" charset="0"/>
                <a:ea typeface="Times New Roman" panose="02020603050405020304" pitchFamily="18" charset="0"/>
                <a:cs typeface="Arial" panose="020B0604020202020204" pitchFamily="34" charset="0"/>
              </a:rPr>
              <a:t>1st May - May Day bank holiday school closed</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Monday 8th May - King Charles Coronation Day school </a:t>
            </a:r>
            <a:r>
              <a:rPr lang="en-GB" sz="1200" dirty="0" smtClean="0">
                <a:latin typeface="Arial" panose="020B0604020202020204" pitchFamily="34" charset="0"/>
                <a:ea typeface="Times New Roman" panose="02020603050405020304" pitchFamily="18" charset="0"/>
                <a:cs typeface="Arial" panose="020B0604020202020204" pitchFamily="34" charset="0"/>
              </a:rPr>
              <a:t>closed</a:t>
            </a:r>
          </a:p>
          <a:p>
            <a:pPr>
              <a:lnSpc>
                <a:spcPct val="107000"/>
              </a:lnSpc>
              <a:spcAft>
                <a:spcPts val="0"/>
              </a:spcAft>
            </a:pPr>
            <a:r>
              <a:rPr lang="en-GB" sz="1200" dirty="0" smtClean="0">
                <a:latin typeface="Arial" panose="020B0604020202020204" pitchFamily="34" charset="0"/>
                <a:ea typeface="Calibri" panose="020F0502020204030204" pitchFamily="34" charset="0"/>
                <a:cs typeface="Arial" panose="020B0604020202020204" pitchFamily="34" charset="0"/>
              </a:rPr>
              <a:t>Friday 12</a:t>
            </a:r>
            <a:r>
              <a:rPr lang="en-GB" sz="1200" baseline="30000" dirty="0" smtClean="0">
                <a:latin typeface="Arial" panose="020B0604020202020204" pitchFamily="34" charset="0"/>
                <a:ea typeface="Calibri" panose="020F0502020204030204" pitchFamily="34" charset="0"/>
                <a:cs typeface="Arial" panose="020B0604020202020204" pitchFamily="34" charset="0"/>
              </a:rPr>
              <a:t>th</a:t>
            </a:r>
            <a:r>
              <a:rPr lang="en-GB" sz="1200" dirty="0" smtClean="0">
                <a:latin typeface="Arial" panose="020B0604020202020204" pitchFamily="34" charset="0"/>
                <a:ea typeface="Calibri" panose="020F0502020204030204" pitchFamily="34" charset="0"/>
                <a:cs typeface="Arial" panose="020B0604020202020204" pitchFamily="34" charset="0"/>
              </a:rPr>
              <a:t> May – Visit from Gill </a:t>
            </a:r>
            <a:r>
              <a:rPr lang="en-GB" sz="1200" dirty="0" err="1" smtClean="0">
                <a:latin typeface="Arial" panose="020B0604020202020204" pitchFamily="34" charset="0"/>
                <a:ea typeface="Calibri" panose="020F0502020204030204" pitchFamily="34" charset="0"/>
                <a:cs typeface="Arial" panose="020B0604020202020204" pitchFamily="34" charset="0"/>
              </a:rPr>
              <a:t>Furniss</a:t>
            </a:r>
            <a:r>
              <a:rPr lang="en-GB" sz="1200" dirty="0" smtClean="0">
                <a:latin typeface="Arial" panose="020B0604020202020204" pitchFamily="34" charset="0"/>
                <a:ea typeface="Calibri" panose="020F0502020204030204" pitchFamily="34" charset="0"/>
                <a:cs typeface="Arial" panose="020B0604020202020204" pitchFamily="34" charset="0"/>
              </a:rPr>
              <a:t> MP to the </a:t>
            </a:r>
            <a:r>
              <a:rPr lang="en-GB" sz="1200" smtClean="0">
                <a:latin typeface="Arial" panose="020B0604020202020204" pitchFamily="34" charset="0"/>
                <a:ea typeface="Calibri" panose="020F0502020204030204" pitchFamily="34" charset="0"/>
                <a:cs typeface="Arial" panose="020B0604020202020204" pitchFamily="34" charset="0"/>
              </a:rPr>
              <a:t>Y4 children</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smtClean="0">
                <a:latin typeface="Arial" panose="020B0604020202020204" pitchFamily="34" charset="0"/>
                <a:ea typeface="Times New Roman" panose="02020603050405020304" pitchFamily="18" charset="0"/>
                <a:cs typeface="Arial" panose="020B0604020202020204" pitchFamily="34" charset="0"/>
              </a:rPr>
              <a:t>Friday </a:t>
            </a:r>
            <a:r>
              <a:rPr lang="en-GB" sz="1200" dirty="0">
                <a:latin typeface="Arial" panose="020B0604020202020204" pitchFamily="34" charset="0"/>
                <a:ea typeface="Times New Roman" panose="02020603050405020304" pitchFamily="18" charset="0"/>
                <a:cs typeface="Arial" panose="020B0604020202020204" pitchFamily="34" charset="0"/>
              </a:rPr>
              <a:t>26th May - Finish for half term</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Monday 29th May - Friday 2nd June - Half term holiday</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Monday 5th June - Summer 2 </a:t>
            </a:r>
            <a:r>
              <a:rPr lang="en-GB" sz="1200" dirty="0" smtClean="0">
                <a:latin typeface="Arial" panose="020B0604020202020204" pitchFamily="34" charset="0"/>
                <a:ea typeface="Times New Roman" panose="02020603050405020304" pitchFamily="18" charset="0"/>
                <a:cs typeface="Arial" panose="020B0604020202020204" pitchFamily="34" charset="0"/>
              </a:rPr>
              <a:t>starts</a:t>
            </a:r>
          </a:p>
          <a:p>
            <a:pPr>
              <a:lnSpc>
                <a:spcPct val="107000"/>
              </a:lnSpc>
              <a:spcAft>
                <a:spcPts val="0"/>
              </a:spcAft>
            </a:pPr>
            <a:r>
              <a:rPr lang="en-GB" sz="1200" dirty="0" smtClean="0">
                <a:latin typeface="Arial" panose="020B0604020202020204" pitchFamily="34" charset="0"/>
                <a:ea typeface="Calibri" panose="020F0502020204030204" pitchFamily="34" charset="0"/>
                <a:cs typeface="Arial" panose="020B0604020202020204" pitchFamily="34" charset="0"/>
              </a:rPr>
              <a:t>W/C Monday 5</a:t>
            </a:r>
            <a:r>
              <a:rPr lang="en-GB" sz="1200" baseline="30000" dirty="0" smtClean="0">
                <a:latin typeface="Arial" panose="020B0604020202020204" pitchFamily="34" charset="0"/>
                <a:ea typeface="Calibri" panose="020F0502020204030204" pitchFamily="34" charset="0"/>
                <a:cs typeface="Arial" panose="020B0604020202020204" pitchFamily="34" charset="0"/>
              </a:rPr>
              <a:t>th</a:t>
            </a:r>
            <a:r>
              <a:rPr lang="en-GB" sz="1200" dirty="0" smtClean="0">
                <a:latin typeface="Arial" panose="020B0604020202020204" pitchFamily="34" charset="0"/>
                <a:ea typeface="Calibri" panose="020F0502020204030204" pitchFamily="34" charset="0"/>
                <a:cs typeface="Arial" panose="020B0604020202020204" pitchFamily="34" charset="0"/>
              </a:rPr>
              <a:t> June – national multiplication checks for Y4 children</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smtClean="0">
                <a:latin typeface="Arial" panose="020B0604020202020204" pitchFamily="34" charset="0"/>
                <a:ea typeface="Times New Roman" panose="02020603050405020304" pitchFamily="18" charset="0"/>
                <a:cs typeface="Arial" panose="020B0604020202020204" pitchFamily="34" charset="0"/>
              </a:rPr>
              <a:t>Tuesday </a:t>
            </a:r>
            <a:r>
              <a:rPr lang="en-GB" sz="1200" dirty="0">
                <a:latin typeface="Arial" panose="020B0604020202020204" pitchFamily="34" charset="0"/>
                <a:ea typeface="Times New Roman" panose="02020603050405020304" pitchFamily="18" charset="0"/>
                <a:cs typeface="Arial" panose="020B0604020202020204" pitchFamily="34" charset="0"/>
              </a:rPr>
              <a:t>13th June pm - Y3/4 Sports Day</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smtClean="0">
                <a:latin typeface="Arial" panose="020B0604020202020204" pitchFamily="34" charset="0"/>
                <a:ea typeface="Times New Roman" panose="02020603050405020304" pitchFamily="18" charset="0"/>
                <a:cs typeface="Arial" panose="020B0604020202020204" pitchFamily="34" charset="0"/>
              </a:rPr>
              <a:t>Week </a:t>
            </a:r>
            <a:r>
              <a:rPr lang="en-GB" sz="1200" dirty="0">
                <a:latin typeface="Arial" panose="020B0604020202020204" pitchFamily="34" charset="0"/>
                <a:ea typeface="Times New Roman" panose="02020603050405020304" pitchFamily="18" charset="0"/>
                <a:cs typeface="Arial" panose="020B0604020202020204" pitchFamily="34" charset="0"/>
              </a:rPr>
              <a:t>Beginning 26th June - Y5/6 Play week</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Tuesday 4th July - Richard O'Neil Author in school</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Tuesday 4th July - Parent's Evening 3.30-5.00</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Wednesday 5th July - Parent's Evening 2.30-6.00</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Wednesday 5th July - INSET 5/5 school closed for children</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Friday 14th July - Reports out to families</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Tuesday 18th July pm - WCM Carnival</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Friday 21st July - Finish for the summer holidays</a:t>
            </a:r>
            <a:endParaRPr lang="en-GB" sz="12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423056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smtClean="0">
                <a:latin typeface="Arial" panose="020B0604020202020204" pitchFamily="34" charset="0"/>
                <a:cs typeface="Arial" panose="020B0604020202020204" pitchFamily="34" charset="0"/>
              </a:rPr>
              <a:t>Welcome to Y4 -  Summer – How does our environment shape how we live?</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370216" y="2516378"/>
            <a:ext cx="5657093" cy="769441"/>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Relationships and Health Education</a:t>
            </a:r>
          </a:p>
          <a:p>
            <a:pPr algn="ctr"/>
            <a:r>
              <a:rPr lang="en-GB" sz="1100" dirty="0">
                <a:latin typeface="Arial" panose="020B0604020202020204" pitchFamily="34" charset="0"/>
                <a:cs typeface="Arial" panose="020B0604020202020204" pitchFamily="34" charset="0"/>
              </a:rPr>
              <a:t>In our weekly circle times and other lessons, one of the things we are exploring are friendships. We will be looking at what makes a good friend and how classmates and members of the community are connected, as well as what makes us different. </a:t>
            </a: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938719"/>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Our outdoor PE sessions </a:t>
            </a:r>
            <a:r>
              <a:rPr lang="en-GB" sz="1100" dirty="0" smtClean="0">
                <a:latin typeface="Arial" panose="020B0604020202020204" pitchFamily="34" charset="0"/>
                <a:cs typeface="Arial" panose="020B0604020202020204" pitchFamily="34" charset="0"/>
              </a:rPr>
              <a:t>are </a:t>
            </a:r>
            <a:r>
              <a:rPr lang="en-GB" sz="1100" dirty="0" smtClean="0">
                <a:latin typeface="Arial" panose="020B0604020202020204" pitchFamily="34" charset="0"/>
                <a:cs typeface="Arial" panose="020B0604020202020204" pitchFamily="34" charset="0"/>
              </a:rPr>
              <a:t>athletics skills: running, jumping, throwing etc. </a:t>
            </a:r>
            <a:r>
              <a:rPr lang="en-GB" sz="1100" dirty="0" smtClean="0">
                <a:latin typeface="Arial" panose="020B0604020202020204" pitchFamily="34" charset="0"/>
                <a:cs typeface="Arial" panose="020B0604020202020204" pitchFamily="34" charset="0"/>
              </a:rPr>
              <a:t>During </a:t>
            </a:r>
            <a:r>
              <a:rPr lang="en-GB" sz="1100" dirty="0">
                <a:latin typeface="Arial" panose="020B0604020202020204" pitchFamily="34" charset="0"/>
                <a:cs typeface="Arial" panose="020B0604020202020204" pitchFamily="34" charset="0"/>
              </a:rPr>
              <a:t>our indoor sessions we are </a:t>
            </a:r>
            <a:r>
              <a:rPr lang="en-GB" sz="1100" dirty="0" smtClean="0">
                <a:latin typeface="Arial" panose="020B0604020202020204" pitchFamily="34" charset="0"/>
                <a:cs typeface="Arial" panose="020B0604020202020204" pitchFamily="34" charset="0"/>
              </a:rPr>
              <a:t>doing </a:t>
            </a:r>
            <a:r>
              <a:rPr lang="en-GB" sz="1100" dirty="0" smtClean="0">
                <a:latin typeface="Arial" panose="020B0604020202020204" pitchFamily="34" charset="0"/>
                <a:cs typeface="Arial" panose="020B0604020202020204" pitchFamily="34" charset="0"/>
              </a:rPr>
              <a:t>swimming</a:t>
            </a:r>
            <a:r>
              <a:rPr lang="en-GB" sz="1100" dirty="0">
                <a:latin typeface="Arial" panose="020B0604020202020204" pitchFamily="34" charset="0"/>
                <a:cs typeface="Arial" panose="020B0604020202020204" pitchFamily="34" charset="0"/>
              </a:rPr>
              <a:t> </a:t>
            </a:r>
            <a:r>
              <a:rPr lang="en-GB" sz="1100" dirty="0" smtClean="0">
                <a:latin typeface="Arial" panose="020B0604020202020204" pitchFamily="34" charset="0"/>
                <a:cs typeface="Arial" panose="020B0604020202020204" pitchFamily="34" charset="0"/>
              </a:rPr>
              <a:t>and dance.</a:t>
            </a:r>
            <a:endParaRPr lang="en-GB" sz="1100" b="1" dirty="0" smtClean="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pic>
        <p:nvPicPr>
          <p:cNvPr id="20" name="Picture 19"/>
          <p:cNvPicPr>
            <a:picLocks noChangeAspect="1"/>
          </p:cNvPicPr>
          <p:nvPr/>
        </p:nvPicPr>
        <p:blipFill>
          <a:blip r:embed="rId7"/>
          <a:stretch>
            <a:fillRect/>
          </a:stretch>
        </p:blipFill>
        <p:spPr>
          <a:xfrm>
            <a:off x="5605038" y="4156990"/>
            <a:ext cx="1048603" cy="651405"/>
          </a:xfrm>
          <a:prstGeom prst="rect">
            <a:avLst/>
          </a:prstGeom>
        </p:spPr>
      </p:pic>
      <p:sp>
        <p:nvSpPr>
          <p:cNvPr id="23" name="TextBox 22"/>
          <p:cNvSpPr txBox="1"/>
          <p:nvPr/>
        </p:nvSpPr>
        <p:spPr>
          <a:xfrm>
            <a:off x="3267781" y="4915380"/>
            <a:ext cx="5723118" cy="1785104"/>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Understanding the world</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Geography is the main subject for this term, thinking about our environment and learning lots of skills. Your child will be building on their skills of using </a:t>
            </a:r>
            <a:r>
              <a:rPr lang="en-GB" sz="1100" dirty="0" smtClean="0">
                <a:latin typeface="Arial" panose="020B0604020202020204" pitchFamily="34" charset="0"/>
                <a:cs typeface="Arial" panose="020B0604020202020204" pitchFamily="34" charset="0"/>
              </a:rPr>
              <a:t>maps </a:t>
            </a:r>
            <a:r>
              <a:rPr lang="en-GB" sz="1100" dirty="0">
                <a:latin typeface="Arial" panose="020B0604020202020204" pitchFamily="34" charset="0"/>
                <a:cs typeface="Arial" panose="020B0604020202020204" pitchFamily="34" charset="0"/>
              </a:rPr>
              <a:t>to find and learn about </a:t>
            </a:r>
            <a:r>
              <a:rPr lang="en-GB" sz="1100" dirty="0" smtClean="0">
                <a:latin typeface="Arial" panose="020B0604020202020204" pitchFamily="34" charset="0"/>
                <a:cs typeface="Arial" panose="020B0604020202020204" pitchFamily="34" charset="0"/>
              </a:rPr>
              <a:t>places in the local area: Busk Meadow Park and Parkwood Springs. To extend our learning we will think about the </a:t>
            </a:r>
            <a:r>
              <a:rPr lang="en-GB" sz="1100" dirty="0">
                <a:latin typeface="Arial" panose="020B0604020202020204" pitchFamily="34" charset="0"/>
                <a:cs typeface="Arial" panose="020B0604020202020204" pitchFamily="34" charset="0"/>
              </a:rPr>
              <a:t>human impact on the environment and what we could do to lessen it.</a:t>
            </a:r>
          </a:p>
          <a:p>
            <a:pPr algn="ctr"/>
            <a:r>
              <a:rPr lang="en-GB" sz="1100" dirty="0">
                <a:latin typeface="Arial" panose="020B0604020202020204" pitchFamily="34" charset="0"/>
                <a:cs typeface="Arial" panose="020B0604020202020204" pitchFamily="34" charset="0"/>
              </a:rPr>
              <a:t>In science, through investigations and lessons the children will learn about living things and their habitats, linking to our geography and some of our writing.</a:t>
            </a:r>
          </a:p>
          <a:p>
            <a:pPr algn="ctr"/>
            <a:endParaRPr lang="en-GB" sz="1100" dirty="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277273"/>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Expressive arts and design</a:t>
            </a:r>
          </a:p>
          <a:p>
            <a:pPr algn="ctr"/>
            <a:r>
              <a:rPr lang="en-GB" sz="1100" dirty="0" smtClean="0">
                <a:latin typeface="Arial" panose="020B0604020202020204" pitchFamily="34" charset="0"/>
                <a:cs typeface="Arial" panose="020B0604020202020204" pitchFamily="34" charset="0"/>
              </a:rPr>
              <a:t>We will have weekly art and gardening sessions with two visiting artists. We will also have weekly music sessions from the Sheffield Music Hub, where we will continue to learn the recorder. </a:t>
            </a:r>
          </a:p>
        </p:txBody>
      </p:sp>
      <p:sp>
        <p:nvSpPr>
          <p:cNvPr id="17" name="TextBox 16"/>
          <p:cNvSpPr txBox="1"/>
          <p:nvPr/>
        </p:nvSpPr>
        <p:spPr>
          <a:xfrm>
            <a:off x="449538" y="5075369"/>
            <a:ext cx="2630659"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Maths</a:t>
            </a:r>
          </a:p>
          <a:p>
            <a:pPr algn="ctr"/>
            <a:r>
              <a:rPr lang="en-GB" sz="1100" dirty="0" smtClean="0">
                <a:latin typeface="Arial" panose="020B0604020202020204" pitchFamily="34" charset="0"/>
                <a:cs typeface="Arial" panose="020B0604020202020204" pitchFamily="34" charset="0"/>
              </a:rPr>
              <a:t>Geometry is one of the main blocks of maths we are doing this term: properties of shape and position and direction. Our other blocks are time, further work on decimals, statistics and the life-skill of money.</a:t>
            </a:r>
          </a:p>
          <a:p>
            <a:pPr algn="ctr"/>
            <a:r>
              <a:rPr lang="en-GB" sz="1100" dirty="0" smtClean="0">
                <a:latin typeface="Arial" panose="020B0604020202020204" pitchFamily="34" charset="0"/>
                <a:cs typeface="Arial" panose="020B0604020202020204" pitchFamily="34" charset="0"/>
              </a:rPr>
              <a:t>There will be multiple Big Maths sessions each week.</a:t>
            </a:r>
          </a:p>
        </p:txBody>
      </p:sp>
      <p:sp>
        <p:nvSpPr>
          <p:cNvPr id="21" name="TextBox 20"/>
          <p:cNvSpPr txBox="1"/>
          <p:nvPr/>
        </p:nvSpPr>
        <p:spPr>
          <a:xfrm>
            <a:off x="402528" y="2161686"/>
            <a:ext cx="2601838" cy="1785104"/>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Literacy</a:t>
            </a:r>
          </a:p>
          <a:p>
            <a:pPr algn="ctr"/>
            <a:r>
              <a:rPr lang="en-GB" sz="1100" dirty="0" smtClean="0">
                <a:latin typeface="Arial" panose="020B0604020202020204" pitchFamily="34" charset="0"/>
                <a:cs typeface="Arial" panose="020B0604020202020204" pitchFamily="34" charset="0"/>
              </a:rPr>
              <a:t>Our two Write Stuff units this term are ‘The Great Chocoplot’ and ‘Float’. Linking to our theme, the children will learn more about David Attenborough to write a biography.</a:t>
            </a:r>
          </a:p>
          <a:p>
            <a:pPr algn="ctr"/>
            <a:r>
              <a:rPr lang="en-GB" sz="1100" dirty="0" smtClean="0">
                <a:latin typeface="Arial" panose="020B0604020202020204" pitchFamily="34" charset="0"/>
                <a:cs typeface="Arial" panose="020B0604020202020204" pitchFamily="34" charset="0"/>
              </a:rPr>
              <a:t>We are beginning a new class book for guided reading, Podkin One Ear and will enjoy reading and answering questions about the book.</a:t>
            </a:r>
          </a:p>
        </p:txBody>
      </p:sp>
    </p:spTree>
    <p:extLst>
      <p:ext uri="{BB962C8B-B14F-4D97-AF65-F5344CB8AC3E}">
        <p14:creationId xmlns:p14="http://schemas.microsoft.com/office/powerpoint/2010/main" val="40762063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724297" y="1624628"/>
            <a:ext cx="8383761" cy="5078313"/>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What your child can do to help with their learning</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As you will know from last </a:t>
            </a:r>
            <a:r>
              <a:rPr lang="en-GB" sz="1200" dirty="0" smtClean="0">
                <a:latin typeface="Arial" panose="020B0604020202020204" pitchFamily="34" charset="0"/>
                <a:cs typeface="Arial" panose="020B0604020202020204" pitchFamily="34" charset="0"/>
              </a:rPr>
              <a:t>term, </a:t>
            </a:r>
            <a:r>
              <a:rPr lang="en-GB" sz="1200" dirty="0">
                <a:latin typeface="Arial" panose="020B0604020202020204" pitchFamily="34" charset="0"/>
                <a:cs typeface="Arial" panose="020B0604020202020204" pitchFamily="34" charset="0"/>
              </a:rPr>
              <a:t>we have an expectation that each child reads at least four times a week. </a:t>
            </a:r>
            <a:r>
              <a:rPr lang="en-GB" sz="1200" dirty="0" smtClean="0">
                <a:latin typeface="Arial" panose="020B0604020202020204" pitchFamily="34" charset="0"/>
                <a:cs typeface="Arial" panose="020B0604020202020204" pitchFamily="34" charset="0"/>
              </a:rPr>
              <a:t>Regular reading is </a:t>
            </a:r>
            <a:r>
              <a:rPr lang="en-GB" sz="1200" dirty="0">
                <a:latin typeface="Arial" panose="020B0604020202020204" pitchFamily="34" charset="0"/>
                <a:cs typeface="Arial" panose="020B0604020202020204" pitchFamily="34" charset="0"/>
              </a:rPr>
              <a:t>proven to show a progression in </a:t>
            </a:r>
            <a:r>
              <a:rPr lang="en-GB" sz="1200" dirty="0" smtClean="0">
                <a:latin typeface="Arial" panose="020B0604020202020204" pitchFamily="34" charset="0"/>
                <a:cs typeface="Arial" panose="020B0604020202020204" pitchFamily="34" charset="0"/>
              </a:rPr>
              <a:t>a child’s vocabulary</a:t>
            </a:r>
            <a:r>
              <a:rPr lang="en-GB" sz="1200" dirty="0">
                <a:latin typeface="Arial" panose="020B0604020202020204" pitchFamily="34" charset="0"/>
                <a:cs typeface="Arial" panose="020B0604020202020204" pitchFamily="34" charset="0"/>
              </a:rPr>
              <a:t>; and their writing also benefits. </a:t>
            </a:r>
            <a:r>
              <a:rPr lang="en-GB" sz="1200" dirty="0" smtClean="0">
                <a:latin typeface="Arial" panose="020B0604020202020204" pitchFamily="34" charset="0"/>
                <a:cs typeface="Arial" panose="020B0604020202020204" pitchFamily="34" charset="0"/>
              </a:rPr>
              <a:t>Enjoy reading with your child: books, magazines, recipes, game instructions or newspapers!</a:t>
            </a:r>
          </a:p>
          <a:p>
            <a:pPr algn="ctr"/>
            <a:endParaRPr lang="en-GB" sz="1200" dirty="0" smtClean="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Your child can use Times Table </a:t>
            </a:r>
            <a:r>
              <a:rPr lang="en-GB" sz="1200" dirty="0" err="1" smtClean="0">
                <a:latin typeface="Arial" panose="020B0604020202020204" pitchFamily="34" charset="0"/>
                <a:cs typeface="Arial" panose="020B0604020202020204" pitchFamily="34" charset="0"/>
              </a:rPr>
              <a:t>Rockstars</a:t>
            </a:r>
            <a:r>
              <a:rPr lang="en-GB" sz="1200" dirty="0" smtClean="0">
                <a:latin typeface="Arial" panose="020B0604020202020204" pitchFamily="34" charset="0"/>
                <a:cs typeface="Arial" panose="020B0604020202020204" pitchFamily="34" charset="0"/>
              </a:rPr>
              <a:t> as a way to practise their times tables, as well as the other methods sent home last term, such as bingo or dice games. </a:t>
            </a:r>
            <a:r>
              <a:rPr lang="en-GB" sz="1200" dirty="0" smtClean="0">
                <a:latin typeface="Arial" panose="020B0604020202020204" pitchFamily="34" charset="0"/>
                <a:cs typeface="Arial" panose="020B0604020202020204" pitchFamily="34" charset="0"/>
              </a:rPr>
              <a:t>During </a:t>
            </a:r>
            <a:r>
              <a:rPr lang="en-GB" sz="1200" dirty="0" smtClean="0">
                <a:latin typeface="Arial" panose="020B0604020202020204" pitchFamily="34" charset="0"/>
                <a:cs typeface="Arial" panose="020B0604020202020204" pitchFamily="34" charset="0"/>
              </a:rPr>
              <a:t>this term, the children will have a multiplication check (that is a national expectation) in the two-week period from 5</a:t>
            </a:r>
            <a:r>
              <a:rPr lang="en-GB" sz="1200" baseline="30000" dirty="0" smtClean="0">
                <a:latin typeface="Arial" panose="020B0604020202020204" pitchFamily="34" charset="0"/>
                <a:cs typeface="Arial" panose="020B0604020202020204" pitchFamily="34" charset="0"/>
              </a:rPr>
              <a:t>th</a:t>
            </a:r>
            <a:r>
              <a:rPr lang="en-GB" sz="1200" dirty="0" smtClean="0">
                <a:latin typeface="Arial" panose="020B0604020202020204" pitchFamily="34" charset="0"/>
                <a:cs typeface="Arial" panose="020B0604020202020204" pitchFamily="34" charset="0"/>
              </a:rPr>
              <a:t> June. </a:t>
            </a:r>
          </a:p>
          <a:p>
            <a:pPr algn="ctr"/>
            <a:endParaRPr lang="en-GB" sz="1200" dirty="0" smtClean="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hlinkClick r:id="rId3"/>
              </a:rPr>
              <a:t>https://</a:t>
            </a:r>
            <a:r>
              <a:rPr lang="en-GB" sz="1200" dirty="0" smtClean="0">
                <a:latin typeface="Arial" panose="020B0604020202020204" pitchFamily="34" charset="0"/>
                <a:cs typeface="Arial" panose="020B0604020202020204" pitchFamily="34" charset="0"/>
                <a:hlinkClick r:id="rId3"/>
              </a:rPr>
              <a:t>play.ttrockstars.com/auth</a:t>
            </a:r>
            <a:endParaRPr lang="en-GB" sz="1200" dirty="0" smtClean="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Communication and </a:t>
            </a:r>
            <a:r>
              <a:rPr lang="en-GB" sz="1200" b="1" dirty="0" smtClean="0">
                <a:latin typeface="Arial" panose="020B0604020202020204" pitchFamily="34" charset="0"/>
                <a:cs typeface="Arial" panose="020B0604020202020204" pitchFamily="34" charset="0"/>
              </a:rPr>
              <a:t>language</a:t>
            </a:r>
            <a:endParaRPr lang="en-GB" sz="1200" b="1"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These are some of  the key pieces of vocabulary we will encounter during our science topic. Your child could investigate the meanings of these words and make a glossary with the words and the explanations.</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habitat     microhabitat    </a:t>
            </a:r>
            <a:r>
              <a:rPr lang="en-GB" sz="1200" b="1" dirty="0" smtClean="0">
                <a:latin typeface="Arial" panose="020B0604020202020204" pitchFamily="34" charset="0"/>
                <a:cs typeface="Arial" panose="020B0604020202020204" pitchFamily="34" charset="0"/>
              </a:rPr>
              <a:t>mini-beasts    </a:t>
            </a:r>
            <a:r>
              <a:rPr lang="en-GB" sz="1200" b="1" dirty="0">
                <a:latin typeface="Arial" panose="020B0604020202020204" pitchFamily="34" charset="0"/>
                <a:cs typeface="Arial" panose="020B0604020202020204" pitchFamily="34" charset="0"/>
              </a:rPr>
              <a:t>vertebrates    invertebrates</a:t>
            </a:r>
          </a:p>
          <a:p>
            <a:pPr algn="ctr"/>
            <a:r>
              <a:rPr lang="en-GB" sz="1200" b="1" dirty="0">
                <a:latin typeface="Arial" panose="020B0604020202020204" pitchFamily="34" charset="0"/>
                <a:cs typeface="Arial" panose="020B0604020202020204" pitchFamily="34" charset="0"/>
              </a:rPr>
              <a:t>Mammals   birds    fish    reptiles    amphibians</a:t>
            </a:r>
          </a:p>
          <a:p>
            <a:pPr algn="ctr"/>
            <a:r>
              <a:rPr lang="en-GB" sz="1200" b="1" dirty="0">
                <a:latin typeface="Arial" panose="020B0604020202020204" pitchFamily="34" charset="0"/>
                <a:cs typeface="Arial" panose="020B0604020202020204" pitchFamily="34" charset="0"/>
              </a:rPr>
              <a:t>molluscs    annelids     echinoderms    arachnids    </a:t>
            </a:r>
            <a:r>
              <a:rPr lang="en-GB" sz="1200" b="1" dirty="0" smtClean="0">
                <a:latin typeface="Arial" panose="020B0604020202020204" pitchFamily="34" charset="0"/>
                <a:cs typeface="Arial" panose="020B0604020202020204" pitchFamily="34" charset="0"/>
              </a:rPr>
              <a:t>insects		</a:t>
            </a: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Thank you for your support and please send any enquiries to </a:t>
            </a:r>
            <a:r>
              <a:rPr lang="en-GB" sz="1200" b="1" dirty="0" smtClean="0">
                <a:latin typeface="Arial" panose="020B0604020202020204" pitchFamily="34" charset="0"/>
                <a:cs typeface="Arial" panose="020B0604020202020204" pitchFamily="34" charset="0"/>
              </a:rPr>
              <a:t>y4@watercliffe.sheffield.sch.uk</a:t>
            </a:r>
            <a:endParaRPr lang="en-GB" dirty="0"/>
          </a:p>
        </p:txBody>
      </p:sp>
      <p:pic>
        <p:nvPicPr>
          <p:cNvPr id="7" name="Picture 6"/>
          <p:cNvPicPr>
            <a:picLocks noChangeAspect="1"/>
          </p:cNvPicPr>
          <p:nvPr/>
        </p:nvPicPr>
        <p:blipFill>
          <a:blip r:embed="rId4"/>
          <a:stretch>
            <a:fillRect/>
          </a:stretch>
        </p:blipFill>
        <p:spPr>
          <a:xfrm>
            <a:off x="10801893" y="5012438"/>
            <a:ext cx="1210831" cy="1210831"/>
          </a:xfrm>
          <a:prstGeom prst="rect">
            <a:avLst/>
          </a:prstGeom>
        </p:spPr>
      </p:pic>
      <p:pic>
        <p:nvPicPr>
          <p:cNvPr id="17" name="Picture 16"/>
          <p:cNvPicPr>
            <a:picLocks noChangeAspect="1"/>
          </p:cNvPicPr>
          <p:nvPr/>
        </p:nvPicPr>
        <p:blipFill>
          <a:blip r:embed="rId5"/>
          <a:stretch>
            <a:fillRect/>
          </a:stretch>
        </p:blipFill>
        <p:spPr>
          <a:xfrm>
            <a:off x="5369667" y="3698174"/>
            <a:ext cx="1066892" cy="798645"/>
          </a:xfrm>
          <a:prstGeom prst="rect">
            <a:avLst/>
          </a:prstGeom>
        </p:spPr>
      </p:pic>
      <p:pic>
        <p:nvPicPr>
          <p:cNvPr id="13" name="Picture 2" descr="Mathematics Cartoon Division Clip Art - Math Symbols, HD Png Download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6921" y="3277550"/>
            <a:ext cx="1429385" cy="122827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7"/>
          <a:stretch>
            <a:fillRect/>
          </a:stretch>
        </p:blipFill>
        <p:spPr>
          <a:xfrm>
            <a:off x="10801894" y="200297"/>
            <a:ext cx="1054008" cy="1619793"/>
          </a:xfrm>
          <a:prstGeom prst="rect">
            <a:avLst/>
          </a:prstGeom>
        </p:spPr>
      </p:pic>
      <p:pic>
        <p:nvPicPr>
          <p:cNvPr id="9" name="Picture 8"/>
          <p:cNvPicPr>
            <a:picLocks noChangeAspect="1"/>
          </p:cNvPicPr>
          <p:nvPr/>
        </p:nvPicPr>
        <p:blipFill>
          <a:blip r:embed="rId8"/>
          <a:stretch>
            <a:fillRect/>
          </a:stretch>
        </p:blipFill>
        <p:spPr>
          <a:xfrm>
            <a:off x="356921" y="200297"/>
            <a:ext cx="1051518" cy="1619793"/>
          </a:xfrm>
          <a:prstGeom prst="rect">
            <a:avLst/>
          </a:prstGeom>
        </p:spPr>
      </p:pic>
      <p:pic>
        <p:nvPicPr>
          <p:cNvPr id="10" name="Picture 9"/>
          <p:cNvPicPr>
            <a:picLocks noChangeAspect="1"/>
          </p:cNvPicPr>
          <p:nvPr/>
        </p:nvPicPr>
        <p:blipFill>
          <a:blip r:embed="rId9"/>
          <a:stretch>
            <a:fillRect/>
          </a:stretch>
        </p:blipFill>
        <p:spPr>
          <a:xfrm>
            <a:off x="345721" y="5012678"/>
            <a:ext cx="2049136" cy="1372921"/>
          </a:xfrm>
          <a:prstGeom prst="rect">
            <a:avLst/>
          </a:prstGeom>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2072</TotalTime>
  <Words>1008</Words>
  <Application>Microsoft Office PowerPoint</Application>
  <PresentationFormat>Widescreen</PresentationFormat>
  <Paragraphs>64</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Windows User</cp:lastModifiedBy>
  <cp:revision>113</cp:revision>
  <dcterms:created xsi:type="dcterms:W3CDTF">2021-08-06T08:19:36Z</dcterms:created>
  <dcterms:modified xsi:type="dcterms:W3CDTF">2023-04-17T09:39:02Z</dcterms:modified>
</cp:coreProperties>
</file>