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88" d="100"/>
          <a:sy n="88" d="100"/>
        </p:scale>
        <p:origin x="494"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20/12/2024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20/12/2024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20/12/2024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20/12/2024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20/12/2024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20/12/2024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F1 -  Spring 1 – Where will our journey end?</a:t>
            </a: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954381"/>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Personal, Social and Emotional Development</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our P4C sessions we will be doing ‘big thinking’ to answer questions such as ‘If a dinosaur could talk what would you ask it?’ and ‘Would you rather be a lion or a monkey, why?’ We will continue to develop our circle time skills in particular using our speaking skills to solve problems and share our ideas. </a:t>
            </a:r>
          </a:p>
          <a:p>
            <a:pPr algn="ctr"/>
            <a:r>
              <a:rPr lang="en-GB" sz="1100" dirty="0">
                <a:latin typeface="Arial" panose="020B0604020202020204" pitchFamily="34" charset="0"/>
                <a:cs typeface="Arial" panose="020B0604020202020204" pitchFamily="34" charset="0"/>
              </a:rPr>
              <a:t>We will welcome some new children into nursery and will find out all about them. We will help them to settle in, form friendships with them and help them to play in the provision. </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 </a:t>
            </a: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the provision we will continue to develop our pincer grip on the finger gym by threading, tracing and using brushes to excavate dinosaur skeletons. In our EVO PE sessions, we will be learning new games building on our skills that we have developed in previous half terms. </a:t>
            </a: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280076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In our stories for talking sessions, we will be reading the story ‘Walking through the Jungle’. We will be answering why and how questions and building up our vocabulary around African animals and dinosaurs by reading information and story books related. As we role-play as explorers, we will write about what we find in our dinosaur dig and jungle area.</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 </a:t>
            </a:r>
          </a:p>
          <a:p>
            <a:pPr algn="ct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954381"/>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use language such as ‘long’, ‘tall’, ‘short’ and ‘flat’ to describe different animals from the story ‘Dear Zoo’. We will sing number songs like 5 little monkeys and use our knowledge of five frames to work out how many are left when 1 is taken away. </a:t>
            </a:r>
          </a:p>
          <a:p>
            <a:pPr algn="ct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look for signs of Winter around our school grounds, talking about what happens to the trees and what the weather is like compared to when we went on our Autumn walk. </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be learning about dinosaurs and African animals. We will find out interesting facts and information. We will become explorers and learn how to excavate dinosaur bones. We will find out how dinosaurs used to be alive but are now extinct. We will compare Africa to England and talk about if the weather is the same and if the animals that live there are the same or different.  </a:t>
            </a: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be learning some dinosaur and animal songs to perform to you for our big finish. We will collage dinosaur skeletons using pasta or art straws. We will design and build homes for different jungle animals thinking carefully about their sizes and the shape of the bricks. </a:t>
            </a:r>
          </a:p>
          <a:p>
            <a:pPr algn="ctr"/>
            <a:r>
              <a:rPr lang="en-GB" sz="11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076206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478423"/>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How to help your child this half term</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This half term we will be walking around our school grounds looking for signs of winter, if you are out and about and spot any signs of winter for example no leaves on the trees, snow or ice, send us a selfie to put on the blog this will be an excellent start to your children’s learning.</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Last half term we did lots of comparing amounts, so you could compare amounts with your child for example talk about who has the most juice, who has the fewest sweets and can they make it so you both have the same amount.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If you have any stories related to our topics you are welcome to bring them in for us to read to the children. </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Key vocabulary</a:t>
            </a:r>
          </a:p>
          <a:p>
            <a:pPr algn="ctr"/>
            <a:r>
              <a:rPr lang="en-GB" sz="1200" dirty="0">
                <a:latin typeface="Arial" panose="020B0604020202020204" pitchFamily="34" charset="0"/>
                <a:cs typeface="Arial" panose="020B0604020202020204" pitchFamily="34" charset="0"/>
              </a:rPr>
              <a:t>Some of our key words will be-</a:t>
            </a:r>
          </a:p>
          <a:p>
            <a:pPr algn="ctr"/>
            <a:r>
              <a:rPr lang="en-GB" sz="1200" b="1" dirty="0">
                <a:latin typeface="Arial" panose="020B0604020202020204" pitchFamily="34" charset="0"/>
                <a:cs typeface="Arial" panose="020B0604020202020204" pitchFamily="34" charset="0"/>
              </a:rPr>
              <a:t>Stories for talking- walking, crawling, jumping, splashing, running, lion, giraffe, crocodile, zebra, snake, elephant, monkey, crocodile, hippo noisy, quiet</a:t>
            </a:r>
          </a:p>
          <a:p>
            <a:pPr algn="ctr"/>
            <a:r>
              <a:rPr lang="en-GB" sz="1200" b="1" dirty="0">
                <a:latin typeface="Arial" panose="020B0604020202020204" pitchFamily="34" charset="0"/>
                <a:cs typeface="Arial" panose="020B0604020202020204" pitchFamily="34" charset="0"/>
              </a:rPr>
              <a:t>Mathematical language- big, little, small, tall, long, short, heavy, light, shapes names, round, circle, square, rectangle, pointy, triangle, straight, curved. </a:t>
            </a:r>
          </a:p>
          <a:p>
            <a:pPr algn="ctr"/>
            <a:r>
              <a:rPr lang="en-GB" sz="1200" b="1" dirty="0">
                <a:latin typeface="Arial" panose="020B0604020202020204" pitchFamily="34" charset="0"/>
                <a:cs typeface="Arial" panose="020B0604020202020204" pitchFamily="34" charset="0"/>
              </a:rPr>
              <a:t>Descriptive/ pattern language e.g. stripy, spotty, spiky, rough, scaly, smooth. </a:t>
            </a:r>
          </a:p>
          <a:p>
            <a:pPr algn="ctr"/>
            <a:r>
              <a:rPr lang="en-GB" sz="1200" b="1" dirty="0">
                <a:latin typeface="Arial" panose="020B0604020202020204" pitchFamily="34" charset="0"/>
                <a:cs typeface="Arial" panose="020B0604020202020204" pitchFamily="34" charset="0"/>
              </a:rPr>
              <a:t>Cold, freezing, snow, ice, wind, rain, cloudy, foggy, hot, sun</a:t>
            </a:r>
          </a:p>
          <a:p>
            <a:pPr algn="ctr"/>
            <a:r>
              <a:rPr lang="en-GB" sz="1200" b="1" dirty="0">
                <a:latin typeface="Arial" panose="020B0604020202020204" pitchFamily="34" charset="0"/>
                <a:cs typeface="Arial" panose="020B0604020202020204" pitchFamily="34" charset="0"/>
              </a:rPr>
              <a:t>Dinosaur names- Triceratops, tyrannosaurus rex, stegosaurus, brachiosaurus </a:t>
            </a:r>
          </a:p>
          <a:p>
            <a:pPr algn="ctr"/>
            <a:r>
              <a:rPr lang="en-GB" sz="1200" b="1" dirty="0">
                <a:latin typeface="Arial" panose="020B0604020202020204" pitchFamily="34" charset="0"/>
                <a:cs typeface="Arial" panose="020B0604020202020204" pitchFamily="34" charset="0"/>
              </a:rPr>
              <a:t>extinct, fossil, palaeontologist. </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photos or enquiries to </a:t>
            </a:r>
            <a:r>
              <a:rPr lang="en-GB" sz="1200" b="1" dirty="0">
                <a:latin typeface="Arial" panose="020B0604020202020204" pitchFamily="34" charset="0"/>
                <a:cs typeface="Arial" panose="020B0604020202020204" pitchFamily="34" charset="0"/>
              </a:rPr>
              <a:t>f1@watercliffe.sheffield.sch.uk</a:t>
            </a:r>
          </a:p>
          <a:p>
            <a:endParaRPr lang="en-GB" sz="1400" b="1" dirty="0"/>
          </a:p>
          <a:p>
            <a:endParaRPr lang="en-GB" dirty="0"/>
          </a:p>
          <a:p>
            <a:r>
              <a:rPr lang="en-GB" dirty="0"/>
              <a:t> </a:t>
            </a:r>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984069" y="1624628"/>
            <a:ext cx="10101942" cy="5632311"/>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Key Dates for the half term</a:t>
            </a:r>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Monday 6</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January- </a:t>
            </a:r>
            <a:r>
              <a:rPr lang="en-GB" dirty="0">
                <a:latin typeface="Arial" panose="020B0604020202020204" pitchFamily="34" charset="0"/>
                <a:cs typeface="Arial" panose="020B0604020202020204" pitchFamily="34" charset="0"/>
              </a:rPr>
              <a:t>Back to school.</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Wednesday 15</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January- </a:t>
            </a:r>
            <a:r>
              <a:rPr lang="en-GB" dirty="0">
                <a:latin typeface="Arial" panose="020B0604020202020204" pitchFamily="34" charset="0"/>
                <a:cs typeface="Arial" panose="020B0604020202020204" pitchFamily="34" charset="0"/>
              </a:rPr>
              <a:t>Animal handling Workshop for children in school.</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Wednesday 22</a:t>
            </a:r>
            <a:r>
              <a:rPr lang="en-GB" b="1" baseline="30000" dirty="0">
                <a:latin typeface="Arial" panose="020B0604020202020204" pitchFamily="34" charset="0"/>
                <a:cs typeface="Arial" panose="020B0604020202020204" pitchFamily="34" charset="0"/>
              </a:rPr>
              <a:t>nd</a:t>
            </a:r>
            <a:r>
              <a:rPr lang="en-GB" b="1" dirty="0">
                <a:latin typeface="Arial" panose="020B0604020202020204" pitchFamily="34" charset="0"/>
                <a:cs typeface="Arial" panose="020B0604020202020204" pitchFamily="34" charset="0"/>
              </a:rPr>
              <a:t> January- </a:t>
            </a:r>
            <a:r>
              <a:rPr lang="en-GB" dirty="0">
                <a:latin typeface="Arial" panose="020B0604020202020204" pitchFamily="34" charset="0"/>
                <a:cs typeface="Arial" panose="020B0604020202020204" pitchFamily="34" charset="0"/>
              </a:rPr>
              <a:t>Food for thought Workshop.</a:t>
            </a:r>
          </a:p>
          <a:p>
            <a:endParaRPr lang="en-GB" b="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Wednesday 29</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January- </a:t>
            </a:r>
            <a:r>
              <a:rPr lang="en-GB" dirty="0">
                <a:latin typeface="Arial" panose="020B0604020202020204" pitchFamily="34" charset="0"/>
                <a:cs typeface="Arial" panose="020B0604020202020204" pitchFamily="34" charset="0"/>
              </a:rPr>
              <a:t>It’s good to talk Workshop.</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Tuesday 30</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and Wednesday 31</a:t>
            </a:r>
            <a:r>
              <a:rPr lang="en-GB" b="1" baseline="30000" dirty="0">
                <a:latin typeface="Arial" panose="020B0604020202020204" pitchFamily="34" charset="0"/>
                <a:cs typeface="Arial" panose="020B0604020202020204" pitchFamily="34" charset="0"/>
              </a:rPr>
              <a:t>st</a:t>
            </a:r>
            <a:r>
              <a:rPr lang="en-GB" b="1" dirty="0">
                <a:latin typeface="Arial" panose="020B0604020202020204" pitchFamily="34" charset="0"/>
                <a:cs typeface="Arial" panose="020B0604020202020204" pitchFamily="34" charset="0"/>
              </a:rPr>
              <a:t> January-</a:t>
            </a:r>
            <a:r>
              <a:rPr lang="en-GB" dirty="0">
                <a:latin typeface="Arial" panose="020B0604020202020204" pitchFamily="34" charset="0"/>
                <a:cs typeface="Arial" panose="020B0604020202020204" pitchFamily="34" charset="0"/>
              </a:rPr>
              <a:t> Parent’s Evenings Tuesday 3:30-5:00pm and Wednesday 3:30-7:00pm. </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Wednesday 5</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February- </a:t>
            </a:r>
            <a:r>
              <a:rPr lang="en-GB" dirty="0">
                <a:latin typeface="Arial" panose="020B0604020202020204" pitchFamily="34" charset="0"/>
                <a:cs typeface="Arial" panose="020B0604020202020204" pitchFamily="34" charset="0"/>
              </a:rPr>
              <a:t>Out to play Workshop.</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Wednesday 12</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February- </a:t>
            </a:r>
            <a:r>
              <a:rPr lang="en-GB" dirty="0">
                <a:latin typeface="Arial" panose="020B0604020202020204" pitchFamily="34" charset="0"/>
                <a:cs typeface="Arial" panose="020B0604020202020204" pitchFamily="34" charset="0"/>
              </a:rPr>
              <a:t>Time for Bed Workshop. </a:t>
            </a:r>
          </a:p>
          <a:p>
            <a:endParaRPr lang="en-GB" b="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Friday 14</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February- </a:t>
            </a:r>
            <a:r>
              <a:rPr lang="en-GB" dirty="0">
                <a:latin typeface="Arial" panose="020B0604020202020204" pitchFamily="34" charset="0"/>
                <a:cs typeface="Arial" panose="020B0604020202020204" pitchFamily="34" charset="0"/>
              </a:rPr>
              <a:t>Finish for half term. </a:t>
            </a:r>
            <a:endParaRPr lang="en-GB" b="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4" name="Picture 3" descr="W:\Media\Pictures - do not move!\nursery\Nursery booklet\IMG_173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033335" y="1850371"/>
            <a:ext cx="1856105" cy="1404620"/>
          </a:xfrm>
          <a:prstGeom prst="rect">
            <a:avLst/>
          </a:prstGeom>
          <a:noFill/>
          <a:ln>
            <a:noFill/>
          </a:ln>
        </p:spPr>
      </p:pic>
      <p:pic>
        <p:nvPicPr>
          <p:cNvPr id="7" name="Picture 6" descr="W:\Media\Pictures - do not move!\nursery\Nursery booklet\IMG_1779.JPG"/>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3886778" y="1829098"/>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a:t>Danielle Houghton</a:t>
            </a:r>
          </a:p>
          <a:p>
            <a:pPr algn="ctr"/>
            <a:r>
              <a:rPr lang="en-GB" dirty="0"/>
              <a:t>Teacher</a:t>
            </a:r>
          </a:p>
        </p:txBody>
      </p:sp>
      <p:sp>
        <p:nvSpPr>
          <p:cNvPr id="9" name="TextBox 8"/>
          <p:cNvSpPr txBox="1"/>
          <p:nvPr/>
        </p:nvSpPr>
        <p:spPr>
          <a:xfrm>
            <a:off x="1969292" y="3480734"/>
            <a:ext cx="1892011" cy="646331"/>
          </a:xfrm>
          <a:prstGeom prst="rect">
            <a:avLst/>
          </a:prstGeom>
          <a:noFill/>
        </p:spPr>
        <p:txBody>
          <a:bodyPr wrap="square" rtlCol="0">
            <a:spAutoFit/>
          </a:bodyPr>
          <a:lstStyle/>
          <a:p>
            <a:pPr algn="ctr"/>
            <a:r>
              <a:rPr lang="en-GB" dirty="0" smtClean="0"/>
              <a:t>Diane Fenton</a:t>
            </a:r>
            <a:endParaRPr lang="en-GB" dirty="0"/>
          </a:p>
          <a:p>
            <a:pPr algn="ctr"/>
            <a:r>
              <a:rPr lang="en-GB" dirty="0"/>
              <a:t>Teaching Assistant</a:t>
            </a:r>
          </a:p>
        </p:txBody>
      </p:sp>
      <p:sp>
        <p:nvSpPr>
          <p:cNvPr id="12" name="TextBox 11"/>
          <p:cNvSpPr txBox="1"/>
          <p:nvPr/>
        </p:nvSpPr>
        <p:spPr>
          <a:xfrm>
            <a:off x="3735977" y="3396343"/>
            <a:ext cx="2031391" cy="646331"/>
          </a:xfrm>
          <a:prstGeom prst="rect">
            <a:avLst/>
          </a:prstGeom>
          <a:noFill/>
        </p:spPr>
        <p:txBody>
          <a:bodyPr wrap="square" rtlCol="0">
            <a:spAutoFit/>
          </a:bodyPr>
          <a:lstStyle/>
          <a:p>
            <a:pPr algn="ctr"/>
            <a:r>
              <a:rPr lang="en-GB" dirty="0"/>
              <a:t>Lisa Howson</a:t>
            </a:r>
          </a:p>
          <a:p>
            <a:pPr algn="ctr"/>
            <a:r>
              <a:rPr lang="en-GB" dirty="0"/>
              <a:t>Teaching Assistant </a:t>
            </a:r>
          </a:p>
        </p:txBody>
      </p:sp>
      <p:pic>
        <p:nvPicPr>
          <p:cNvPr id="1026" name="Picture 2" descr="DSCF196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9030" y="821302"/>
            <a:ext cx="1733004" cy="184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a:t>Jodie </a:t>
            </a:r>
            <a:r>
              <a:rPr lang="en-GB" dirty="0" err="1"/>
              <a:t>Moxam</a:t>
            </a:r>
            <a:r>
              <a:rPr lang="en-GB" dirty="0"/>
              <a:t> HLTA</a:t>
            </a:r>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a:solidFill>
                  <a:srgbClr val="00B0F0"/>
                </a:solidFill>
                <a:latin typeface="Arial" panose="020B0604020202020204" pitchFamily="34" charset="0"/>
                <a:cs typeface="Arial" panose="020B0604020202020204" pitchFamily="34" charset="0"/>
              </a:rPr>
              <a:t>Meet the F1 Team</a:t>
            </a:r>
          </a:p>
        </p:txBody>
      </p:sp>
      <p:sp>
        <p:nvSpPr>
          <p:cNvPr id="10" name="Rectangle 9"/>
          <p:cNvSpPr/>
          <p:nvPr/>
        </p:nvSpPr>
        <p:spPr>
          <a:xfrm>
            <a:off x="5416730" y="3105835"/>
            <a:ext cx="2784213" cy="923330"/>
          </a:xfrm>
          <a:prstGeom prst="rect">
            <a:avLst/>
          </a:prstGeom>
        </p:spPr>
        <p:txBody>
          <a:bodyPr wrap="square">
            <a:spAutoFit/>
          </a:bodyPr>
          <a:lstStyle/>
          <a:p>
            <a:pPr algn="ctr"/>
            <a:endParaRPr lang="en-GB" dirty="0"/>
          </a:p>
          <a:p>
            <a:pPr algn="ctr"/>
            <a:r>
              <a:rPr lang="en-GB" dirty="0" err="1"/>
              <a:t>Shazia</a:t>
            </a:r>
            <a:r>
              <a:rPr lang="en-GB" dirty="0"/>
              <a:t> </a:t>
            </a:r>
            <a:r>
              <a:rPr lang="en-GB" dirty="0" err="1"/>
              <a:t>Tanveer</a:t>
            </a:r>
            <a:r>
              <a:rPr lang="en-GB" dirty="0"/>
              <a:t> </a:t>
            </a:r>
          </a:p>
          <a:p>
            <a:pPr algn="ctr"/>
            <a:r>
              <a:rPr lang="en-GB" dirty="0"/>
              <a:t>Teaching Assistant</a:t>
            </a:r>
          </a:p>
        </p:txBody>
      </p:sp>
      <p:sp>
        <p:nvSpPr>
          <p:cNvPr id="6" name="TextBox 5"/>
          <p:cNvSpPr txBox="1"/>
          <p:nvPr/>
        </p:nvSpPr>
        <p:spPr>
          <a:xfrm>
            <a:off x="8029303" y="3396343"/>
            <a:ext cx="1924594" cy="646331"/>
          </a:xfrm>
          <a:prstGeom prst="rect">
            <a:avLst/>
          </a:prstGeom>
          <a:noFill/>
        </p:spPr>
        <p:txBody>
          <a:bodyPr wrap="square" rtlCol="0">
            <a:spAutoFit/>
          </a:bodyPr>
          <a:lstStyle/>
          <a:p>
            <a:pPr algn="ctr"/>
            <a:r>
              <a:rPr lang="en-GB" dirty="0" smtClean="0"/>
              <a:t>Jen Wilson</a:t>
            </a:r>
            <a:endParaRPr lang="en-GB" dirty="0"/>
          </a:p>
          <a:p>
            <a:pPr algn="ctr"/>
            <a:r>
              <a:rPr lang="en-GB" dirty="0"/>
              <a:t>Teaching Assistant </a:t>
            </a:r>
          </a:p>
        </p:txBody>
      </p:sp>
      <p:sp>
        <p:nvSpPr>
          <p:cNvPr id="5" name="TextBox 4"/>
          <p:cNvSpPr txBox="1"/>
          <p:nvPr/>
        </p:nvSpPr>
        <p:spPr>
          <a:xfrm>
            <a:off x="10127580" y="5538651"/>
            <a:ext cx="1855414" cy="923330"/>
          </a:xfrm>
          <a:prstGeom prst="rect">
            <a:avLst/>
          </a:prstGeom>
          <a:noFill/>
        </p:spPr>
        <p:txBody>
          <a:bodyPr wrap="square" rtlCol="0">
            <a:spAutoFit/>
          </a:bodyPr>
          <a:lstStyle/>
          <a:p>
            <a:pPr algn="ctr"/>
            <a:r>
              <a:rPr lang="en-GB" dirty="0"/>
              <a:t>Felix </a:t>
            </a:r>
            <a:r>
              <a:rPr lang="en-GB" dirty="0" err="1" smtClean="0"/>
              <a:t>Donnison</a:t>
            </a:r>
            <a:r>
              <a:rPr lang="en-GB" dirty="0" smtClean="0"/>
              <a:t> </a:t>
            </a:r>
            <a:endParaRPr lang="en-GB" dirty="0"/>
          </a:p>
          <a:p>
            <a:pPr algn="ctr"/>
            <a:r>
              <a:rPr lang="en-GB" dirty="0"/>
              <a:t>Teaching Assistant</a:t>
            </a:r>
          </a:p>
        </p:txBody>
      </p:sp>
      <p:sp>
        <p:nvSpPr>
          <p:cNvPr id="11" name="TextBox 10"/>
          <p:cNvSpPr txBox="1"/>
          <p:nvPr/>
        </p:nvSpPr>
        <p:spPr>
          <a:xfrm>
            <a:off x="513806" y="5538651"/>
            <a:ext cx="1571588" cy="923330"/>
          </a:xfrm>
          <a:prstGeom prst="rect">
            <a:avLst/>
          </a:prstGeom>
          <a:noFill/>
        </p:spPr>
        <p:txBody>
          <a:bodyPr wrap="square" rtlCol="0">
            <a:spAutoFit/>
          </a:bodyPr>
          <a:lstStyle/>
          <a:p>
            <a:pPr algn="ctr"/>
            <a:r>
              <a:rPr lang="en-GB" dirty="0"/>
              <a:t>Toni Mortimer </a:t>
            </a:r>
          </a:p>
          <a:p>
            <a:pPr algn="ctr"/>
            <a:r>
              <a:rPr lang="en-GB" dirty="0"/>
              <a:t>Teaching Assistant</a:t>
            </a:r>
          </a:p>
        </p:txBody>
      </p:sp>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11964" y="3783864"/>
            <a:ext cx="1262801" cy="1683734"/>
          </a:xfrm>
          <a:prstGeom prst="rect">
            <a:avLst/>
          </a:prstGeom>
        </p:spPr>
      </p:pic>
      <p:pic>
        <p:nvPicPr>
          <p:cNvPr id="14" name="Picture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4841" y="3783863"/>
            <a:ext cx="1204205" cy="1605607"/>
          </a:xfrm>
          <a:prstGeom prst="rect">
            <a:avLst/>
          </a:prstGeom>
        </p:spPr>
      </p:pic>
      <p:pic>
        <p:nvPicPr>
          <p:cNvPr id="16" name="Picture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095907" y="1624626"/>
            <a:ext cx="1451987" cy="1856107"/>
          </a:xfrm>
          <a:prstGeom prst="rect">
            <a:avLst/>
          </a:prstGeom>
        </p:spPr>
      </p:pic>
      <p:pic>
        <p:nvPicPr>
          <p:cNvPr id="17" name="Picture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179550" y="1624625"/>
            <a:ext cx="1544402" cy="1856107"/>
          </a:xfrm>
          <a:prstGeom prst="rect">
            <a:avLst/>
          </a:prstGeom>
        </p:spPr>
      </p:pic>
    </p:spTree>
    <p:extLst>
      <p:ext uri="{BB962C8B-B14F-4D97-AF65-F5344CB8AC3E}">
        <p14:creationId xmlns:p14="http://schemas.microsoft.com/office/powerpoint/2010/main" val="19584562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1595</TotalTime>
  <Words>874</Words>
  <Application>Microsoft Office PowerPoint</Application>
  <PresentationFormat>Widescreen</PresentationFormat>
  <Paragraphs>83</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Danielle Houghton</cp:lastModifiedBy>
  <cp:revision>176</cp:revision>
  <dcterms:created xsi:type="dcterms:W3CDTF">2021-08-06T08:19:36Z</dcterms:created>
  <dcterms:modified xsi:type="dcterms:W3CDTF">2024-12-20T14:49:56Z</dcterms:modified>
</cp:coreProperties>
</file>