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6"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6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16/12/2024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16/12/2024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16/12/2024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16/12/2024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16/12/2024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16/12/2024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hyperlink" Target="https://play.ttrockstars.com/auth" TargetMode="External"/><Relationship Id="rId7"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jpeg"/><Relationship Id="rId4" Type="http://schemas.openxmlformats.org/officeDocument/2006/relationships/image" Target="../media/image16.png"/><Relationship Id="rId9"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749126" y="1493999"/>
            <a:ext cx="8307977" cy="5416868"/>
          </a:xfrm>
          <a:prstGeom prst="rect">
            <a:avLst/>
          </a:prstGeom>
          <a:noFill/>
        </p:spPr>
        <p:txBody>
          <a:bodyPr wrap="square" rtlCol="0">
            <a:spAutoFit/>
          </a:bodyPr>
          <a:lstStyle/>
          <a:p>
            <a:pPr algn="ctr"/>
            <a:r>
              <a:rPr lang="en-GB" sz="1600" b="1" u="sng" dirty="0">
                <a:latin typeface="Arial" panose="020B0604020202020204" pitchFamily="34" charset="0"/>
                <a:cs typeface="Arial" panose="020B0604020202020204" pitchFamily="34" charset="0"/>
              </a:rPr>
              <a:t>Y3 Important Spring Dates for your diary</a:t>
            </a:r>
            <a:endParaRPr lang="en-GB" sz="1600" dirty="0">
              <a:latin typeface="Arial" panose="020B0604020202020204" pitchFamily="34" charset="0"/>
              <a:cs typeface="Arial" panose="020B0604020202020204" pitchFamily="34" charset="0"/>
            </a:endParaRPr>
          </a:p>
          <a:p>
            <a:pPr algn="ctr" fontAlgn="base"/>
            <a:r>
              <a:rPr lang="en-GB" sz="1500" dirty="0"/>
              <a:t>Monday 6th January - Back to school</a:t>
            </a:r>
          </a:p>
          <a:p>
            <a:pPr algn="ctr" fontAlgn="base"/>
            <a:r>
              <a:rPr lang="en-GB" sz="1500" dirty="0"/>
              <a:t>Thursday 9th January - Young Voices</a:t>
            </a:r>
          </a:p>
          <a:p>
            <a:pPr algn="ctr" fontAlgn="base"/>
            <a:r>
              <a:rPr lang="en-GB" sz="1500" dirty="0"/>
              <a:t>Wednesday 15</a:t>
            </a:r>
            <a:r>
              <a:rPr lang="en-GB" sz="1500" baseline="30000" dirty="0"/>
              <a:t>th</a:t>
            </a:r>
            <a:r>
              <a:rPr lang="en-GB" sz="1500" dirty="0"/>
              <a:t> January – Y3 Weston Park Museum Visit</a:t>
            </a:r>
          </a:p>
          <a:p>
            <a:pPr algn="ctr" fontAlgn="base"/>
            <a:r>
              <a:rPr lang="en-GB" sz="1500" dirty="0"/>
              <a:t>Thursday 23rd January - WCMGT Auditions</a:t>
            </a:r>
          </a:p>
          <a:p>
            <a:pPr algn="ctr" fontAlgn="base"/>
            <a:r>
              <a:rPr lang="en-GB" sz="1500" dirty="0"/>
              <a:t>Thursday 30th January - WCMGT Semi Finals</a:t>
            </a:r>
          </a:p>
          <a:p>
            <a:pPr algn="ctr" fontAlgn="base"/>
            <a:r>
              <a:rPr lang="en-GB" sz="1500" dirty="0"/>
              <a:t>Tuesday 28th &amp; Wednesday 29th January - Parents' Evening</a:t>
            </a:r>
          </a:p>
          <a:p>
            <a:pPr algn="ctr" fontAlgn="base"/>
            <a:r>
              <a:rPr lang="en-GB" sz="1500" dirty="0"/>
              <a:t>Friday 14th February - WCMGT Final</a:t>
            </a:r>
          </a:p>
          <a:p>
            <a:pPr algn="ctr" fontAlgn="base"/>
            <a:r>
              <a:rPr lang="en-GB" sz="1500" dirty="0"/>
              <a:t>Friday 14th February - Finish for half term</a:t>
            </a:r>
            <a:br>
              <a:rPr lang="en-GB" sz="1500" dirty="0"/>
            </a:br>
            <a:endParaRPr lang="en-GB" sz="1500" dirty="0"/>
          </a:p>
          <a:p>
            <a:pPr algn="ctr" fontAlgn="base"/>
            <a:r>
              <a:rPr lang="en-GB" sz="1500" dirty="0"/>
              <a:t>Monday 17th February - Friday 21st February Half Term Holiday</a:t>
            </a:r>
            <a:br>
              <a:rPr lang="en-GB" sz="1500" dirty="0"/>
            </a:br>
            <a:endParaRPr lang="en-GB" sz="1500" dirty="0"/>
          </a:p>
          <a:p>
            <a:pPr algn="ctr" fontAlgn="base"/>
            <a:r>
              <a:rPr lang="en-GB" sz="1500" dirty="0"/>
              <a:t>Monday 24th February - Spring 2 starts</a:t>
            </a:r>
          </a:p>
          <a:p>
            <a:pPr algn="ctr" fontAlgn="base"/>
            <a:r>
              <a:rPr lang="en-GB" sz="1500" dirty="0"/>
              <a:t>Wednesday 5th March - World Book Day @ WCM</a:t>
            </a:r>
          </a:p>
          <a:p>
            <a:pPr algn="ctr" fontAlgn="base"/>
            <a:r>
              <a:rPr lang="en-GB" sz="1500" dirty="0"/>
              <a:t>Wednesday 12th March - INSET 3 school closed for children</a:t>
            </a:r>
            <a:br>
              <a:rPr lang="en-GB" sz="1500" dirty="0"/>
            </a:br>
            <a:endParaRPr lang="en-GB" sz="1500" dirty="0"/>
          </a:p>
          <a:p>
            <a:pPr algn="ctr" fontAlgn="base"/>
            <a:r>
              <a:rPr lang="en-GB" sz="1500" dirty="0"/>
              <a:t>Monday 17th &amp; Tuesday 18th March - D&amp;T exhibition in the Hall</a:t>
            </a:r>
            <a:br>
              <a:rPr lang="en-GB" sz="1500" dirty="0"/>
            </a:br>
            <a:endParaRPr lang="en-GB" sz="1500" dirty="0"/>
          </a:p>
          <a:p>
            <a:pPr algn="ctr" fontAlgn="base"/>
            <a:r>
              <a:rPr lang="en-GB" sz="1500" dirty="0"/>
              <a:t>Friday 21st March Red Nose Day</a:t>
            </a:r>
          </a:p>
          <a:p>
            <a:pPr algn="ctr" fontAlgn="base"/>
            <a:r>
              <a:rPr lang="en-GB" sz="1500" dirty="0"/>
              <a:t>Monday 24th - Friday 28th March - Y4 Residential at </a:t>
            </a:r>
            <a:r>
              <a:rPr lang="en-GB" sz="1500" dirty="0" err="1"/>
              <a:t>Thornbridge</a:t>
            </a:r>
            <a:endParaRPr lang="en-GB" sz="1500" dirty="0"/>
          </a:p>
          <a:p>
            <a:pPr algn="ctr" fontAlgn="base"/>
            <a:r>
              <a:rPr lang="en-GB" sz="1500" dirty="0"/>
              <a:t>Monday 24th - Friday 28th March - Easter Activities, more information to follow</a:t>
            </a:r>
          </a:p>
          <a:p>
            <a:pPr algn="ctr" fontAlgn="base"/>
            <a:r>
              <a:rPr lang="en-GB" sz="1500" dirty="0"/>
              <a:t>Friday 28th March - Finish for Easter Holidays</a:t>
            </a:r>
          </a:p>
          <a:p>
            <a:pPr algn="ctr" fontAlgn="base"/>
            <a:r>
              <a:rPr lang="en-GB" sz="1500" dirty="0"/>
              <a:t>Monday 14th April - Summer 1 starts</a:t>
            </a:r>
          </a:p>
        </p:txBody>
      </p:sp>
      <p:pic>
        <p:nvPicPr>
          <p:cNvPr id="2050" name="Picture 2" descr="spring - Wiktion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651" y="217551"/>
            <a:ext cx="2308872" cy="1637375"/>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This is the season of hope -- that things will get better after they were  worse. | CN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24706" y="200297"/>
            <a:ext cx="2679065" cy="1506974"/>
          </a:xfrm>
          <a:prstGeom prst="rect">
            <a:avLst/>
          </a:prstGeom>
          <a:noFill/>
          <a:extLst>
            <a:ext uri="{909E8E84-426E-40dd-AFC4-6F175D3DCCD1}">
              <a14:hiddenFill xmlns="" xmlns:a14="http://schemas.microsoft.com/office/drawing/2010/main">
                <a:solidFill>
                  <a:srgbClr val="FFFFFF"/>
                </a:solidFill>
              </a14:hiddenFill>
            </a:ext>
          </a:extLst>
        </p:spPr>
      </p:pic>
      <p:pic>
        <p:nvPicPr>
          <p:cNvPr id="2062" name="Picture 14" descr="Wishing You a Safe &amp; Happy East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66966" y="3553096"/>
            <a:ext cx="2836805" cy="1776549"/>
          </a:xfrm>
          <a:prstGeom prst="rect">
            <a:avLst/>
          </a:prstGeom>
          <a:noFill/>
          <a:extLst>
            <a:ext uri="{909E8E84-426E-40dd-AFC4-6F175D3DCCD1}">
              <a14:hiddenFill xmlns="" xmlns:a14="http://schemas.microsoft.com/office/drawing/2010/main">
                <a:solidFill>
                  <a:srgbClr val="FFFFFF"/>
                </a:solidFill>
              </a14:hiddenFill>
            </a:ext>
          </a:extLst>
        </p:spPr>
      </p:pic>
      <p:pic>
        <p:nvPicPr>
          <p:cNvPr id="2064" name="Picture 16" descr="60 Best Easter Wishes and Messages - What to Write in an Easter Car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2651" y="3422467"/>
            <a:ext cx="2664824" cy="177654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154233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738664"/>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a:t>
            </a:r>
            <a:r>
              <a:rPr lang="en-GB" sz="1400" dirty="0">
                <a:solidFill>
                  <a:srgbClr val="FF0000"/>
                </a:solidFill>
                <a:latin typeface="Arial" panose="020B0604020202020204" pitchFamily="34" charset="0"/>
                <a:ea typeface="Times New Roman" panose="02020603050405020304" pitchFamily="18" charset="0"/>
              </a:rPr>
              <a:t>“The Ancient Egyptians”</a:t>
            </a:r>
            <a:r>
              <a:rPr lang="en-GB" sz="1400" dirty="0">
                <a:latin typeface="Arial" panose="020B0604020202020204" pitchFamily="34" charset="0"/>
                <a:ea typeface="Times New Roman" panose="02020603050405020304" pitchFamily="18" charset="0"/>
              </a:rPr>
              <a:t>. This is a history topic and we will learn what a civilisation is and also learn more about the achievements of this ancient civilisation.</a:t>
            </a:r>
          </a:p>
        </p:txBody>
      </p:sp>
      <p:sp>
        <p:nvSpPr>
          <p:cNvPr id="5" name="Rectangle 4"/>
          <p:cNvSpPr/>
          <p:nvPr/>
        </p:nvSpPr>
        <p:spPr>
          <a:xfrm>
            <a:off x="237506" y="3065417"/>
            <a:ext cx="3448495" cy="2308324"/>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Indoor PE is now on a Tuesday. Outdoor PE is on a Thursday. Children will need to have a PE kit in school for these days.  Please ensure your child has a white T-shirt and black shorts, tracksuit bottoms or leggings for these sessions. Now the weather is colder, a jumper for outdoors will be useful. It is also essential that your child has suitable shoes for outdoor PE, such as trainers or pumps. All earrings must be removed at home before PE, or if children can remove them, this can be done in school.</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08" y="5373741"/>
            <a:ext cx="2629989" cy="1220628"/>
          </a:xfrm>
          <a:prstGeom prst="rect">
            <a:avLst/>
          </a:prstGeom>
        </p:spPr>
      </p:pic>
      <p:sp>
        <p:nvSpPr>
          <p:cNvPr id="7" name="TextBox 6"/>
          <p:cNvSpPr txBox="1"/>
          <p:nvPr/>
        </p:nvSpPr>
        <p:spPr>
          <a:xfrm>
            <a:off x="8044443" y="3048000"/>
            <a:ext cx="3652752" cy="2308324"/>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continue to encourage your child to read, 4 or more a week, and write these in their journal. These will go towards their reading badges each term. They need to do 40 reads to receive their next reading mileage badge. We had some people receiving their badges before Christmas, so would love even more this term!</a:t>
            </a:r>
          </a:p>
          <a:p>
            <a:pPr algn="ctr"/>
            <a:r>
              <a:rPr lang="en-GB" sz="1200" dirty="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9285028" y="5514423"/>
            <a:ext cx="1146147" cy="810838"/>
          </a:xfrm>
          <a:prstGeom prst="rect">
            <a:avLst/>
          </a:prstGeom>
        </p:spPr>
      </p:pic>
      <p:sp>
        <p:nvSpPr>
          <p:cNvPr id="10" name="TextBox 9"/>
          <p:cNvSpPr txBox="1"/>
          <p:nvPr/>
        </p:nvSpPr>
        <p:spPr>
          <a:xfrm>
            <a:off x="4201884" y="3041755"/>
            <a:ext cx="3326675" cy="2308324"/>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Times Tables and CLIC Gaps</a:t>
            </a:r>
          </a:p>
          <a:p>
            <a:pPr algn="ctr"/>
            <a:r>
              <a:rPr lang="en-GB" sz="1200" dirty="0">
                <a:latin typeface="Arial" panose="020B0604020202020204" pitchFamily="34" charset="0"/>
                <a:cs typeface="Arial" panose="020B0604020202020204" pitchFamily="34" charset="0"/>
              </a:rPr>
              <a:t>In your child’s journal each week will be their weekly test scores for CLIC and Beat That, as well as their CLIC gap. Can you encourage your child to use the CLIC WAGOLL to revise their CLIC gap? Please do not hesitate to come and speak to an adult if we can offer anymore help.</a:t>
            </a:r>
          </a:p>
          <a:p>
            <a:pPr algn="ctr"/>
            <a:r>
              <a:rPr lang="en-GB" sz="1200" dirty="0">
                <a:latin typeface="Arial" panose="020B0604020202020204" pitchFamily="34" charset="0"/>
                <a:cs typeface="Arial" panose="020B0604020202020204" pitchFamily="34" charset="0"/>
              </a:rPr>
              <a:t>Children spending ten minutes a day learning their target times tables will find their maths a lot easier, and can get their face on the rocket! We are having some great successes.</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7692" y="5534745"/>
            <a:ext cx="925382" cy="77019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742305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584775"/>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Y3 Spring</a:t>
            </a:r>
          </a:p>
          <a:p>
            <a:pPr algn="ctr"/>
            <a:r>
              <a:rPr lang="en-GB" sz="1600" b="1" dirty="0">
                <a:latin typeface="Arial" panose="020B0604020202020204" pitchFamily="34" charset="0"/>
                <a:cs typeface="Arial" panose="020B0604020202020204" pitchFamily="34" charset="0"/>
              </a:rPr>
              <a:t>The Ancient Egyptian Civilisation</a:t>
            </a:r>
          </a:p>
        </p:txBody>
      </p:sp>
      <p:pic>
        <p:nvPicPr>
          <p:cNvPr id="8" name="Picture 7"/>
          <p:cNvPicPr>
            <a:picLocks noChangeAspect="1"/>
          </p:cNvPicPr>
          <p:nvPr/>
        </p:nvPicPr>
        <p:blipFill>
          <a:blip r:embed="rId3"/>
          <a:stretch>
            <a:fillRect/>
          </a:stretch>
        </p:blipFill>
        <p:spPr>
          <a:xfrm>
            <a:off x="5590247" y="1996072"/>
            <a:ext cx="767666" cy="669888"/>
          </a:xfrm>
          <a:prstGeom prst="rect">
            <a:avLst/>
          </a:prstGeom>
        </p:spPr>
      </p:pic>
      <p:sp>
        <p:nvSpPr>
          <p:cNvPr id="9" name="TextBox 8"/>
          <p:cNvSpPr txBox="1"/>
          <p:nvPr/>
        </p:nvSpPr>
        <p:spPr>
          <a:xfrm>
            <a:off x="3202776" y="2529049"/>
            <a:ext cx="5864648"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RSHE</a:t>
            </a:r>
          </a:p>
          <a:p>
            <a:pPr algn="ctr"/>
            <a:r>
              <a:rPr lang="en-GB" sz="1100" dirty="0">
                <a:latin typeface="Arial" panose="020B0604020202020204" pitchFamily="34" charset="0"/>
                <a:cs typeface="Arial" panose="020B0604020202020204" pitchFamily="34" charset="0"/>
              </a:rPr>
              <a:t>In the spring term, children will be thinking about being healthy both mentally and physically. We will discuss our feelings, how listening to them is okay and how we can manage them.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Through lessons teaching about healthy diet, exercise, and the importance of good sleep, the children will think about how to balance all of these things in order to be healthy.</a:t>
            </a: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The first half term for indoor PE is practicing yoga, focusing on poses and building our core strength. Outdoor PE will build on those skills, taking these into a range of games. Outdoor PE will be taken by our sports coaches from EVO.</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writing this term we will be using more opportunities to practise writing dialogue. We will also be using our Ancient Egyptian knowledge to write narratives with dialogue and non-chronological reports. We have two new books for guided reading this term, too!</a:t>
            </a:r>
          </a:p>
        </p:txBody>
      </p:sp>
      <p:pic>
        <p:nvPicPr>
          <p:cNvPr id="16" name="Picture 15"/>
          <p:cNvPicPr>
            <a:picLocks noChangeAspect="1"/>
          </p:cNvPicPr>
          <p:nvPr/>
        </p:nvPicPr>
        <p:blipFill>
          <a:blip r:embed="rId6"/>
          <a:stretch>
            <a:fillRect/>
          </a:stretch>
        </p:blipFill>
        <p:spPr>
          <a:xfrm>
            <a:off x="896700" y="3921730"/>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301868" y="4821297"/>
            <a:ext cx="2630659"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The first block of learning we have for this term is a unit on length and perimeter, showing understanding of what both are how they can be calculated as well as measuring! We also have a lot of fraction work to do; as well as our daily Big Maths sessions.</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Our topic this term is about the Ancient Egyptians and the amazing achievements they made during that period of history. Within this in-depth study, children will learn in detail about their achievements with building and writing, and how these link to the Ancient Egyptian’s beliefs of the afterlife (</a:t>
            </a:r>
            <a:r>
              <a:rPr lang="en-GB" sz="1100" dirty="0" err="1">
                <a:latin typeface="Arial" panose="020B0604020202020204" pitchFamily="34" charset="0"/>
                <a:cs typeface="Arial" panose="020B0604020202020204" pitchFamily="34" charset="0"/>
              </a:rPr>
              <a:t>eg</a:t>
            </a:r>
            <a:r>
              <a:rPr lang="en-GB" sz="1100" dirty="0">
                <a:latin typeface="Arial" panose="020B0604020202020204" pitchFamily="34" charset="0"/>
                <a:cs typeface="Arial" panose="020B0604020202020204" pitchFamily="34" charset="0"/>
              </a:rPr>
              <a:t>. why pyramids were constructed). They will also make links between the geography of the country and how and why they lived as they did. This is the children’s first introduction to what civilisation is, and the powers within the country – dynasties led by Pharaohs. </a:t>
            </a:r>
          </a:p>
          <a:p>
            <a:pPr algn="ctr"/>
            <a:r>
              <a:rPr lang="en-GB" sz="1100" dirty="0">
                <a:latin typeface="Arial" panose="020B0604020202020204" pitchFamily="34" charset="0"/>
                <a:cs typeface="Arial" panose="020B0604020202020204" pitchFamily="34" charset="0"/>
              </a:rPr>
              <a:t>In science, we are thinking about our bodies and how important our skeletons and muscles are; including how we can plan and eat a healthy diet.</a:t>
            </a:r>
          </a:p>
        </p:txBody>
      </p:sp>
      <p:pic>
        <p:nvPicPr>
          <p:cNvPr id="24" name="Picture 23"/>
          <p:cNvPicPr>
            <a:picLocks noChangeAspect="1"/>
          </p:cNvPicPr>
          <p:nvPr/>
        </p:nvPicPr>
        <p:blipFill>
          <a:blip r:embed="rId8"/>
          <a:stretch>
            <a:fillRect/>
          </a:stretch>
        </p:blipFill>
        <p:spPr>
          <a:xfrm>
            <a:off x="9920453" y="3925728"/>
            <a:ext cx="1408003" cy="942722"/>
          </a:xfrm>
          <a:prstGeom prst="rect">
            <a:avLst/>
          </a:prstGeom>
        </p:spPr>
      </p:pic>
      <p:sp>
        <p:nvSpPr>
          <p:cNvPr id="25" name="TextBox 24"/>
          <p:cNvSpPr txBox="1"/>
          <p:nvPr/>
        </p:nvSpPr>
        <p:spPr>
          <a:xfrm>
            <a:off x="9242119" y="4939907"/>
            <a:ext cx="2640723"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working with shape and colour, relating this to the Ancient Egyptians and images they will have seen. This will include using pastels, powder paints and even screen printing!</a:t>
            </a:r>
          </a:p>
          <a:p>
            <a:pPr algn="ctr"/>
            <a:r>
              <a:rPr lang="en-GB" sz="1100" dirty="0">
                <a:latin typeface="Arial" panose="020B0604020202020204" pitchFamily="34" charset="0"/>
                <a:cs typeface="Arial" panose="020B0604020202020204" pitchFamily="34" charset="0"/>
              </a:rPr>
              <a:t>In Design and Technology we will be looking at designing a healthy breakfast</a:t>
            </a:r>
          </a:p>
        </p:txBody>
      </p:sp>
    </p:spTree>
    <p:extLst>
      <p:ext uri="{BB962C8B-B14F-4D97-AF65-F5344CB8AC3E}">
        <p14:creationId xmlns:p14="http://schemas.microsoft.com/office/powerpoint/2010/main" val="407620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69" y="1624628"/>
            <a:ext cx="8409889" cy="5570756"/>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After a term in Y3, you will know that we have an expectation that each child reads at least four times a week. As we have mentioned before, regular reading is proven to show a progression in a child’s vocabulary; and their writing also benefits. Enjoy reading with your child: books, magazines, recipes, game instructions or newspapers all count. Revisit what we talked about in the autumn reading workshop.</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can use Times Table Rockstars as a way to practise their times tables, as well as the other methods, such as bingo or dice games. We will be incorporating TTRS into weekly lessons too, as a boost!</a:t>
            </a:r>
          </a:p>
          <a:p>
            <a:pPr algn="ctr"/>
            <a:r>
              <a:rPr lang="en-GB" sz="1200" dirty="0">
                <a:latin typeface="Arial" panose="020B0604020202020204" pitchFamily="34" charset="0"/>
                <a:cs typeface="Arial" panose="020B0604020202020204" pitchFamily="34" charset="0"/>
                <a:hlinkClick r:id="rId3"/>
              </a:rPr>
              <a:t>https://play.ttrockstars.com/auth</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language</a:t>
            </a:r>
          </a:p>
          <a:p>
            <a:pPr algn="ctr"/>
            <a:r>
              <a:rPr lang="en-GB" sz="1200" dirty="0">
                <a:latin typeface="Arial" panose="020B0604020202020204" pitchFamily="34" charset="0"/>
                <a:cs typeface="Arial" panose="020B0604020202020204" pitchFamily="34" charset="0"/>
              </a:rPr>
              <a:t>These are some of  the key pieces of vocabulary we will encounter during our science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Pharaoh, sphinx, pyramid, mummification, the Nile river, commonalities, chronology, civilisation, timeline, </a:t>
            </a:r>
          </a:p>
          <a:p>
            <a:pPr algn="ctr"/>
            <a:r>
              <a:rPr lang="en-GB" sz="1200" dirty="0">
                <a:latin typeface="Arial" panose="020B0604020202020204" pitchFamily="34" charset="0"/>
                <a:cs typeface="Arial" panose="020B0604020202020204" pitchFamily="34" charset="0"/>
              </a:rPr>
              <a:t>Hieroglyphics, settlements, river valleys</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diet, nutrition, healthy, fruit, vegetables, fibre, </a:t>
            </a:r>
          </a:p>
          <a:p>
            <a:pPr algn="ctr"/>
            <a:r>
              <a:rPr lang="en-GB" sz="1200" b="1" dirty="0">
                <a:latin typeface="Arial" panose="020B0604020202020204" pitchFamily="34" charset="0"/>
                <a:cs typeface="Arial" panose="020B0604020202020204" pitchFamily="34" charset="0"/>
              </a:rPr>
              <a:t>carbohydrates, protein, dairy, fats, sugar, salt</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y3@watercliffe.sheffield.sch.uk</a:t>
            </a:r>
          </a:p>
          <a:p>
            <a:endParaRPr lang="en-GB" sz="1400" b="1" dirty="0"/>
          </a:p>
          <a:p>
            <a:endParaRPr lang="en-GB" dirty="0"/>
          </a:p>
        </p:txBody>
      </p:sp>
      <p:pic>
        <p:nvPicPr>
          <p:cNvPr id="7" name="Picture 6"/>
          <p:cNvPicPr>
            <a:picLocks noChangeAspect="1"/>
          </p:cNvPicPr>
          <p:nvPr/>
        </p:nvPicPr>
        <p:blipFill>
          <a:blip r:embed="rId4"/>
          <a:stretch>
            <a:fillRect/>
          </a:stretch>
        </p:blipFill>
        <p:spPr>
          <a:xfrm>
            <a:off x="10472989" y="2604953"/>
            <a:ext cx="1367654" cy="1367654"/>
          </a:xfrm>
          <a:prstGeom prst="rect">
            <a:avLst/>
          </a:prstGeom>
        </p:spPr>
      </p:pic>
      <p:pic>
        <p:nvPicPr>
          <p:cNvPr id="16" name="Picture 15"/>
          <p:cNvPicPr>
            <a:picLocks noChangeAspect="1"/>
          </p:cNvPicPr>
          <p:nvPr/>
        </p:nvPicPr>
        <p:blipFill>
          <a:blip r:embed="rId5"/>
          <a:stretch>
            <a:fillRect/>
          </a:stretch>
        </p:blipFill>
        <p:spPr>
          <a:xfrm>
            <a:off x="300739" y="2604953"/>
            <a:ext cx="1476629" cy="1105150"/>
          </a:xfrm>
          <a:prstGeom prst="rect">
            <a:avLst/>
          </a:prstGeom>
        </p:spPr>
      </p:pic>
      <p:pic>
        <p:nvPicPr>
          <p:cNvPr id="17" name="Picture 16"/>
          <p:cNvPicPr>
            <a:picLocks noChangeAspect="1"/>
          </p:cNvPicPr>
          <p:nvPr/>
        </p:nvPicPr>
        <p:blipFill>
          <a:blip r:embed="rId6"/>
          <a:stretch>
            <a:fillRect/>
          </a:stretch>
        </p:blipFill>
        <p:spPr>
          <a:xfrm>
            <a:off x="5369667" y="3565194"/>
            <a:ext cx="1066892" cy="798645"/>
          </a:xfrm>
          <a:prstGeom prst="rect">
            <a:avLst/>
          </a:prstGeom>
        </p:spPr>
      </p:pic>
      <p:pic>
        <p:nvPicPr>
          <p:cNvPr id="11" name="image1.png"/>
          <p:cNvPicPr/>
          <p:nvPr/>
        </p:nvPicPr>
        <p:blipFill>
          <a:blip r:embed="rId7"/>
          <a:srcRect/>
          <a:stretch>
            <a:fillRect/>
          </a:stretch>
        </p:blipFill>
        <p:spPr>
          <a:xfrm>
            <a:off x="9578927" y="4923640"/>
            <a:ext cx="2261716" cy="1620852"/>
          </a:xfrm>
          <a:prstGeom prst="rect">
            <a:avLst/>
          </a:prstGeom>
          <a:ln/>
        </p:spPr>
      </p:pic>
      <p:pic>
        <p:nvPicPr>
          <p:cNvPr id="4" name="Picture 2" descr="What are Bones Made of? | Bones in the Human Body | Wiki"/>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0739" y="4363839"/>
            <a:ext cx="1432770" cy="2085476"/>
          </a:xfrm>
          <a:prstGeom prst="rect">
            <a:avLst/>
          </a:prstGeom>
          <a:noFill/>
          <a:extLst>
            <a:ext uri="{909E8E84-426E-40dd-AFC4-6F175D3DCCD1}">
              <a14:hiddenFill xmlns="" xmlns:a14="http://schemas.microsoft.com/office/drawing/2010/main">
                <a:solidFill>
                  <a:srgbClr val="FFFFFF"/>
                </a:solidFill>
              </a14:hiddenFill>
            </a:ext>
          </a:extLst>
        </p:spPr>
      </p:pic>
      <p:pic>
        <p:nvPicPr>
          <p:cNvPr id="5" name="Picture 4" descr="Ancient Egypt | National Geographic Society"/>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8904" y="412513"/>
            <a:ext cx="2127233" cy="1455476"/>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6" descr="Ancient Egypt - Wikipedia"/>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582508" y="415228"/>
            <a:ext cx="2324604" cy="154420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645</TotalTime>
  <Words>1195</Words>
  <Application>Microsoft Office PowerPoint</Application>
  <PresentationFormat>Widescreen</PresentationFormat>
  <Paragraphs>69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barness</cp:lastModifiedBy>
  <cp:revision>130</cp:revision>
  <dcterms:created xsi:type="dcterms:W3CDTF">2021-08-06T08:19:36Z</dcterms:created>
  <dcterms:modified xsi:type="dcterms:W3CDTF">2024-12-16T17:43:47Z</dcterms:modified>
</cp:coreProperties>
</file>