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30/08/2026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30/08/2026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30/08/2026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30/08/2026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30/08/2026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30/08/2026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30/08/2026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30/08/2026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2381250" y="1472228"/>
            <a:ext cx="7296150" cy="5755422"/>
          </a:xfrm>
          <a:prstGeom prst="rect">
            <a:avLst/>
          </a:prstGeom>
          <a:noFill/>
        </p:spPr>
        <p:txBody>
          <a:bodyPr wrap="square" rtlCol="0">
            <a:spAutoFit/>
          </a:bodyPr>
          <a:lstStyle/>
          <a:p>
            <a:pPr algn="ctr"/>
            <a:r>
              <a:rPr lang="en-GB" sz="1600" b="1" u="sng" dirty="0">
                <a:latin typeface="Arial" panose="020B0604020202020204" pitchFamily="34" charset="0"/>
                <a:cs typeface="Arial" panose="020B0604020202020204" pitchFamily="34" charset="0"/>
              </a:rPr>
              <a:t>Y3 Important Dates for your diary</a:t>
            </a:r>
            <a:endParaRPr lang="en-GB" sz="1600" dirty="0">
              <a:latin typeface="Arial" panose="020B0604020202020204" pitchFamily="34" charset="0"/>
              <a:cs typeface="Arial" panose="020B0604020202020204" pitchFamily="34" charset="0"/>
            </a:endParaRPr>
          </a:p>
          <a:p>
            <a:pPr algn="ctr"/>
            <a:endParaRPr lang="en-GB" sz="1600" b="1" dirty="0">
              <a:latin typeface="Arial" panose="020B0604020202020204" pitchFamily="34" charset="0"/>
              <a:cs typeface="Arial" panose="020B0604020202020204" pitchFamily="34" charset="0"/>
            </a:endParaRPr>
          </a:p>
          <a:p>
            <a:pPr algn="ctr"/>
            <a:r>
              <a:rPr lang="en-GB" b="1" dirty="0">
                <a:latin typeface="Arial" panose="020B0604020202020204" pitchFamily="34" charset="0"/>
                <a:cs typeface="Arial" panose="020B0604020202020204" pitchFamily="34" charset="0"/>
              </a:rPr>
              <a:t>Tuesday 1st September- </a:t>
            </a:r>
            <a:r>
              <a:rPr lang="en-GB" dirty="0">
                <a:latin typeface="Arial" panose="020B0604020202020204" pitchFamily="34" charset="0"/>
                <a:cs typeface="Arial" panose="020B0604020202020204" pitchFamily="34" charset="0"/>
              </a:rPr>
              <a:t>INSET Day 1 (School closed to children)</a:t>
            </a:r>
          </a:p>
          <a:p>
            <a:pPr algn="ctr"/>
            <a:r>
              <a:rPr lang="en-GB" b="1" dirty="0">
                <a:latin typeface="Arial" panose="020B0604020202020204" pitchFamily="34" charset="0"/>
                <a:cs typeface="Arial" panose="020B0604020202020204" pitchFamily="34" charset="0"/>
              </a:rPr>
              <a:t>Wednesday 2nd September </a:t>
            </a:r>
            <a:r>
              <a:rPr lang="en-GB" dirty="0">
                <a:latin typeface="Arial" panose="020B0604020202020204" pitchFamily="34" charset="0"/>
                <a:cs typeface="Arial" panose="020B0604020202020204" pitchFamily="34" charset="0"/>
              </a:rPr>
              <a:t>- Children back at school</a:t>
            </a:r>
          </a:p>
          <a:p>
            <a:pPr algn="ctr"/>
            <a:r>
              <a:rPr lang="en-GB" b="1" dirty="0">
                <a:latin typeface="Arial" panose="020B0604020202020204" pitchFamily="34" charset="0"/>
                <a:cs typeface="Arial" panose="020B0604020202020204" pitchFamily="34" charset="0"/>
              </a:rPr>
              <a:t>Wednesday 23rd September- </a:t>
            </a:r>
            <a:r>
              <a:rPr lang="en-GB" dirty="0">
                <a:latin typeface="Arial" panose="020B0604020202020204" pitchFamily="34" charset="0"/>
                <a:cs typeface="Arial" panose="020B0604020202020204" pitchFamily="34" charset="0"/>
              </a:rPr>
              <a:t>Individual photos</a:t>
            </a:r>
          </a:p>
          <a:p>
            <a:pPr algn="ctr" rtl="0" fontAlgn="base">
              <a:spcBef>
                <a:spcPts val="0"/>
              </a:spcBef>
              <a:spcAft>
                <a:spcPts val="0"/>
              </a:spcAft>
            </a:pPr>
            <a:r>
              <a:rPr lang="en-US" b="1" dirty="0">
                <a:solidFill>
                  <a:srgbClr val="000000"/>
                </a:solidFill>
                <a:effectLst/>
                <a:latin typeface="Arial" panose="020B0604020202020204" pitchFamily="34" charset="0"/>
              </a:rPr>
              <a:t>Friday 21</a:t>
            </a:r>
            <a:r>
              <a:rPr lang="en-US" b="1" baseline="30000" dirty="0">
                <a:solidFill>
                  <a:srgbClr val="000000"/>
                </a:solidFill>
                <a:effectLst/>
                <a:latin typeface="Arial" panose="020B0604020202020204" pitchFamily="34" charset="0"/>
              </a:rPr>
              <a:t>st</a:t>
            </a:r>
            <a:r>
              <a:rPr lang="en-US" b="1" dirty="0">
                <a:solidFill>
                  <a:srgbClr val="000000"/>
                </a:solidFill>
                <a:effectLst/>
                <a:latin typeface="Arial" panose="020B0604020202020204" pitchFamily="34" charset="0"/>
              </a:rPr>
              <a:t> October </a:t>
            </a:r>
            <a:r>
              <a:rPr lang="en-US" dirty="0">
                <a:solidFill>
                  <a:srgbClr val="000000"/>
                </a:solidFill>
                <a:effectLst/>
                <a:latin typeface="Arial" panose="020B0604020202020204" pitchFamily="34" charset="0"/>
              </a:rPr>
              <a:t>- Flu Vaccinations</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Tuesday 6</a:t>
            </a:r>
            <a:r>
              <a:rPr lang="en-US" b="1" baseline="30000" dirty="0">
                <a:solidFill>
                  <a:srgbClr val="000000"/>
                </a:solidFill>
                <a:effectLst/>
                <a:latin typeface="Arial" panose="020B0604020202020204" pitchFamily="34" charset="0"/>
              </a:rPr>
              <a:t>th</a:t>
            </a:r>
            <a:r>
              <a:rPr lang="en-US" b="1" dirty="0">
                <a:solidFill>
                  <a:srgbClr val="000000"/>
                </a:solidFill>
                <a:effectLst/>
                <a:latin typeface="Arial" panose="020B0604020202020204" pitchFamily="34" charset="0"/>
              </a:rPr>
              <a:t> &amp; Wednesday 7th October </a:t>
            </a:r>
            <a:r>
              <a:rPr lang="en-US" dirty="0">
                <a:solidFill>
                  <a:srgbClr val="000000"/>
                </a:solidFill>
                <a:effectLst/>
                <a:latin typeface="Arial" panose="020B0604020202020204" pitchFamily="34" charset="0"/>
              </a:rPr>
              <a:t>- Parents Evenings</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Friday 23</a:t>
            </a:r>
            <a:r>
              <a:rPr lang="en-US" b="1" baseline="30000" dirty="0">
                <a:solidFill>
                  <a:srgbClr val="000000"/>
                </a:solidFill>
                <a:effectLst/>
                <a:latin typeface="Arial" panose="020B0604020202020204" pitchFamily="34" charset="0"/>
              </a:rPr>
              <a:t>rd</a:t>
            </a:r>
            <a:r>
              <a:rPr lang="en-US" b="1" dirty="0">
                <a:solidFill>
                  <a:srgbClr val="000000"/>
                </a:solidFill>
                <a:effectLst/>
                <a:latin typeface="Arial" panose="020B0604020202020204" pitchFamily="34" charset="0"/>
              </a:rPr>
              <a:t> October </a:t>
            </a:r>
            <a:r>
              <a:rPr lang="en-US" dirty="0">
                <a:solidFill>
                  <a:srgbClr val="000000"/>
                </a:solidFill>
                <a:effectLst/>
                <a:latin typeface="Arial" panose="020B0604020202020204" pitchFamily="34" charset="0"/>
              </a:rPr>
              <a:t>- Spooky Dress Up Day &amp; </a:t>
            </a:r>
            <a:r>
              <a:rPr lang="en-US" dirty="0" err="1">
                <a:solidFill>
                  <a:srgbClr val="000000"/>
                </a:solidFill>
                <a:effectLst/>
                <a:latin typeface="Arial" panose="020B0604020202020204" pitchFamily="34" charset="0"/>
              </a:rPr>
              <a:t>Cosy</a:t>
            </a:r>
            <a:r>
              <a:rPr lang="en-US" dirty="0">
                <a:solidFill>
                  <a:srgbClr val="000000"/>
                </a:solidFill>
                <a:effectLst/>
                <a:latin typeface="Arial" panose="020B0604020202020204" pitchFamily="34" charset="0"/>
              </a:rPr>
              <a:t> Read</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Friday 23</a:t>
            </a:r>
            <a:r>
              <a:rPr lang="en-US" b="1" baseline="30000" dirty="0">
                <a:solidFill>
                  <a:srgbClr val="000000"/>
                </a:solidFill>
                <a:effectLst/>
                <a:latin typeface="Arial" panose="020B0604020202020204" pitchFamily="34" charset="0"/>
              </a:rPr>
              <a:t>rd</a:t>
            </a:r>
            <a:r>
              <a:rPr lang="en-US" b="1" dirty="0">
                <a:solidFill>
                  <a:srgbClr val="000000"/>
                </a:solidFill>
                <a:effectLst/>
                <a:latin typeface="Arial" panose="020B0604020202020204" pitchFamily="34" charset="0"/>
              </a:rPr>
              <a:t> October </a:t>
            </a:r>
            <a:r>
              <a:rPr lang="en-US" dirty="0">
                <a:solidFill>
                  <a:srgbClr val="000000"/>
                </a:solidFill>
                <a:effectLst/>
                <a:latin typeface="Arial" panose="020B0604020202020204" pitchFamily="34" charset="0"/>
              </a:rPr>
              <a:t>- Break up for half-term</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Monday 2</a:t>
            </a:r>
            <a:r>
              <a:rPr lang="en-US" b="1" baseline="30000" dirty="0">
                <a:solidFill>
                  <a:srgbClr val="000000"/>
                </a:solidFill>
                <a:effectLst/>
                <a:latin typeface="Arial" panose="020B0604020202020204" pitchFamily="34" charset="0"/>
              </a:rPr>
              <a:t>nd</a:t>
            </a:r>
            <a:r>
              <a:rPr lang="en-US" b="1" dirty="0">
                <a:solidFill>
                  <a:srgbClr val="000000"/>
                </a:solidFill>
                <a:effectLst/>
                <a:latin typeface="Arial" panose="020B0604020202020204" pitchFamily="34" charset="0"/>
              </a:rPr>
              <a:t> November </a:t>
            </a:r>
            <a:r>
              <a:rPr lang="en-US" dirty="0">
                <a:solidFill>
                  <a:srgbClr val="000000"/>
                </a:solidFill>
                <a:effectLst/>
                <a:latin typeface="Arial" panose="020B0604020202020204" pitchFamily="34" charset="0"/>
              </a:rPr>
              <a:t>- Children back at school</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Wednesday 25</a:t>
            </a:r>
            <a:r>
              <a:rPr lang="en-US" b="1" baseline="30000" dirty="0">
                <a:solidFill>
                  <a:srgbClr val="000000"/>
                </a:solidFill>
                <a:effectLst/>
                <a:latin typeface="Arial" panose="020B0604020202020204" pitchFamily="34" charset="0"/>
              </a:rPr>
              <a:t>th</a:t>
            </a:r>
            <a:r>
              <a:rPr lang="en-US" b="1" dirty="0">
                <a:solidFill>
                  <a:srgbClr val="000000"/>
                </a:solidFill>
                <a:effectLst/>
                <a:latin typeface="Arial" panose="020B0604020202020204" pitchFamily="34" charset="0"/>
              </a:rPr>
              <a:t> November </a:t>
            </a:r>
            <a:r>
              <a:rPr lang="en-US" dirty="0">
                <a:solidFill>
                  <a:srgbClr val="000000"/>
                </a:solidFill>
                <a:effectLst/>
                <a:latin typeface="Arial" panose="020B0604020202020204" pitchFamily="34" charset="0"/>
              </a:rPr>
              <a:t>- INSET Day 2 (School closed to children)</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Tuesday 1</a:t>
            </a:r>
            <a:r>
              <a:rPr lang="en-US" b="1" baseline="30000" dirty="0">
                <a:solidFill>
                  <a:srgbClr val="000000"/>
                </a:solidFill>
                <a:effectLst/>
                <a:latin typeface="Arial" panose="020B0604020202020204" pitchFamily="34" charset="0"/>
              </a:rPr>
              <a:t>st</a:t>
            </a:r>
            <a:r>
              <a:rPr lang="en-US" b="1" dirty="0">
                <a:solidFill>
                  <a:srgbClr val="000000"/>
                </a:solidFill>
                <a:effectLst/>
                <a:latin typeface="Arial" panose="020B0604020202020204" pitchFamily="34" charset="0"/>
              </a:rPr>
              <a:t> December </a:t>
            </a:r>
            <a:r>
              <a:rPr lang="en-US" dirty="0">
                <a:solidFill>
                  <a:srgbClr val="000000"/>
                </a:solidFill>
                <a:effectLst/>
                <a:latin typeface="Arial" panose="020B0604020202020204" pitchFamily="34" charset="0"/>
              </a:rPr>
              <a:t>- Step into Christmas family craft event</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Wednesday 2</a:t>
            </a:r>
            <a:r>
              <a:rPr lang="en-US" b="1" baseline="30000" dirty="0">
                <a:solidFill>
                  <a:srgbClr val="000000"/>
                </a:solidFill>
                <a:effectLst/>
                <a:latin typeface="Arial" panose="020B0604020202020204" pitchFamily="34" charset="0"/>
              </a:rPr>
              <a:t>nd</a:t>
            </a:r>
            <a:r>
              <a:rPr lang="en-US" b="1" dirty="0">
                <a:solidFill>
                  <a:srgbClr val="000000"/>
                </a:solidFill>
                <a:effectLst/>
                <a:latin typeface="Arial" panose="020B0604020202020204" pitchFamily="34" charset="0"/>
              </a:rPr>
              <a:t> December </a:t>
            </a:r>
            <a:r>
              <a:rPr lang="en-US" dirty="0">
                <a:solidFill>
                  <a:srgbClr val="000000"/>
                </a:solidFill>
                <a:effectLst/>
                <a:latin typeface="Arial" panose="020B0604020202020204" pitchFamily="34" charset="0"/>
              </a:rPr>
              <a:t>- Christmas Fayre</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Wednesday 16</a:t>
            </a:r>
            <a:r>
              <a:rPr lang="en-US" b="1" baseline="30000" dirty="0">
                <a:solidFill>
                  <a:srgbClr val="000000"/>
                </a:solidFill>
                <a:effectLst/>
                <a:latin typeface="Arial" panose="020B0604020202020204" pitchFamily="34" charset="0"/>
              </a:rPr>
              <a:t>th</a:t>
            </a:r>
            <a:r>
              <a:rPr lang="en-US" b="1" dirty="0">
                <a:solidFill>
                  <a:srgbClr val="000000"/>
                </a:solidFill>
                <a:effectLst/>
                <a:latin typeface="Arial" panose="020B0604020202020204" pitchFamily="34" charset="0"/>
              </a:rPr>
              <a:t> December </a:t>
            </a:r>
            <a:r>
              <a:rPr lang="en-US" dirty="0">
                <a:solidFill>
                  <a:srgbClr val="000000"/>
                </a:solidFill>
                <a:effectLst/>
                <a:latin typeface="Arial" panose="020B0604020202020204" pitchFamily="34" charset="0"/>
              </a:rPr>
              <a:t>– Christmas: Dinner, </a:t>
            </a:r>
            <a:r>
              <a:rPr lang="en-US" dirty="0" err="1">
                <a:solidFill>
                  <a:srgbClr val="000000"/>
                </a:solidFill>
                <a:effectLst/>
                <a:latin typeface="Arial" panose="020B0604020202020204" pitchFamily="34" charset="0"/>
              </a:rPr>
              <a:t>Cosy</a:t>
            </a:r>
            <a:r>
              <a:rPr lang="en-US" dirty="0">
                <a:solidFill>
                  <a:srgbClr val="000000"/>
                </a:solidFill>
                <a:effectLst/>
                <a:latin typeface="Arial" panose="020B0604020202020204" pitchFamily="34" charset="0"/>
              </a:rPr>
              <a:t> Read, Singing Outside, and party.</a:t>
            </a: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Friday 18</a:t>
            </a:r>
            <a:r>
              <a:rPr lang="en-US" b="1" baseline="30000" dirty="0">
                <a:solidFill>
                  <a:srgbClr val="000000"/>
                </a:solidFill>
                <a:effectLst/>
                <a:latin typeface="Arial" panose="020B0604020202020204" pitchFamily="34" charset="0"/>
              </a:rPr>
              <a:t>th</a:t>
            </a:r>
            <a:r>
              <a:rPr lang="en-US" b="1" dirty="0">
                <a:solidFill>
                  <a:srgbClr val="000000"/>
                </a:solidFill>
                <a:effectLst/>
                <a:latin typeface="Arial" panose="020B0604020202020204" pitchFamily="34" charset="0"/>
              </a:rPr>
              <a:t> December </a:t>
            </a:r>
            <a:r>
              <a:rPr lang="en-US" dirty="0">
                <a:solidFill>
                  <a:srgbClr val="000000"/>
                </a:solidFill>
                <a:effectLst/>
                <a:latin typeface="Arial" panose="020B0604020202020204" pitchFamily="34" charset="0"/>
              </a:rPr>
              <a:t>- Break Up</a:t>
            </a:r>
          </a:p>
          <a:p>
            <a:pPr algn="ctr" rtl="0" fontAlgn="base">
              <a:spcBef>
                <a:spcPts val="0"/>
              </a:spcBef>
              <a:spcAft>
                <a:spcPts val="0"/>
              </a:spcAft>
            </a:pPr>
            <a:endParaRPr lang="en-US" sz="1600" dirty="0">
              <a:effectLst/>
            </a:endParaRPr>
          </a:p>
          <a:p>
            <a:pPr algn="ctr" rtl="0" fontAlgn="base">
              <a:spcBef>
                <a:spcPts val="0"/>
              </a:spcBef>
              <a:spcAft>
                <a:spcPts val="0"/>
              </a:spcAft>
            </a:pPr>
            <a:r>
              <a:rPr lang="en-US" b="1" dirty="0">
                <a:solidFill>
                  <a:srgbClr val="000000"/>
                </a:solidFill>
                <a:effectLst/>
                <a:latin typeface="Arial" panose="020B0604020202020204" pitchFamily="34" charset="0"/>
              </a:rPr>
              <a:t>Monday 4</a:t>
            </a:r>
            <a:r>
              <a:rPr lang="en-US" b="1" baseline="30000" dirty="0">
                <a:solidFill>
                  <a:srgbClr val="000000"/>
                </a:solidFill>
                <a:effectLst/>
                <a:latin typeface="Arial" panose="020B0604020202020204" pitchFamily="34" charset="0"/>
              </a:rPr>
              <a:t>th</a:t>
            </a:r>
            <a:r>
              <a:rPr lang="en-US" b="1" dirty="0">
                <a:solidFill>
                  <a:srgbClr val="000000"/>
                </a:solidFill>
                <a:effectLst/>
                <a:latin typeface="Arial" panose="020B0604020202020204" pitchFamily="34" charset="0"/>
              </a:rPr>
              <a:t> January </a:t>
            </a:r>
            <a:r>
              <a:rPr lang="en-US" dirty="0">
                <a:solidFill>
                  <a:srgbClr val="000000"/>
                </a:solidFill>
                <a:effectLst/>
                <a:latin typeface="Arial" panose="020B0604020202020204" pitchFamily="34" charset="0"/>
              </a:rPr>
              <a:t>- Spring Term starts</a:t>
            </a:r>
            <a:endParaRPr lang="en-US" sz="1600" dirty="0">
              <a:effectLst/>
            </a:endParaRPr>
          </a:p>
          <a:p>
            <a:br>
              <a:rPr lang="en-US" sz="1600" dirty="0"/>
            </a:br>
            <a:endParaRPr lang="en-GB" sz="1600" dirty="0">
              <a:latin typeface="Arial" panose="020B0604020202020204" pitchFamily="34" charset="0"/>
              <a:cs typeface="Arial" panose="020B0604020202020204" pitchFamily="34" charset="0"/>
            </a:endParaRPr>
          </a:p>
        </p:txBody>
      </p:sp>
      <p:pic>
        <p:nvPicPr>
          <p:cNvPr id="1030" name="Picture 6" descr="The Best Kids Halloween Outfits Under £3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1518" y="366077"/>
            <a:ext cx="1645603" cy="164560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20,020 Halloween Kids Illustrations &amp; Clip Art - iStoc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20581" y="366077"/>
            <a:ext cx="2468404" cy="1645603"/>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utumn | Definition, Characteristics, &amp; Facts | Britannic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1518" y="2712428"/>
            <a:ext cx="2236303" cy="148993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do trees think autumn is already here and why is that bad? - CBBC  Newsroun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20581" y="2712428"/>
            <a:ext cx="2442471" cy="144716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urkey Christmas Dinner With All The Trimmings | Goust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830901" y="4555442"/>
            <a:ext cx="1932151" cy="193215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Christma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5382" y="5075339"/>
            <a:ext cx="2263897" cy="1412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4233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954107"/>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the ‘Changes in Britain from the Stone Age to the Iron Age’. The children will look at the three stages of the Stone Age, then the Bronze Age and Iron Age, looking at the similarities and differences and how this impacted on Britain, as well has how the conditions in Britain at the time impacted on the life of people. </a:t>
            </a:r>
          </a:p>
        </p:txBody>
      </p:sp>
      <p:sp>
        <p:nvSpPr>
          <p:cNvPr id="5" name="Rectangle 4"/>
          <p:cNvSpPr/>
          <p:nvPr/>
        </p:nvSpPr>
        <p:spPr>
          <a:xfrm>
            <a:off x="418009" y="3065417"/>
            <a:ext cx="3239589" cy="2123658"/>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Our PE days are </a:t>
            </a:r>
            <a:r>
              <a:rPr lang="en-GB" sz="1200" b="1" dirty="0">
                <a:latin typeface="Arial" panose="020B0604020202020204" pitchFamily="34" charset="0"/>
                <a:ea typeface="Times New Roman" panose="02020603050405020304" pitchFamily="18" charset="0"/>
                <a:cs typeface="Arial" panose="020B0604020202020204" pitchFamily="34" charset="0"/>
              </a:rPr>
              <a:t>Monday for indoor </a:t>
            </a:r>
            <a:r>
              <a:rPr lang="en-GB" sz="1200" dirty="0">
                <a:latin typeface="Arial" panose="020B0604020202020204" pitchFamily="34" charset="0"/>
                <a:ea typeface="Times New Roman" panose="02020603050405020304" pitchFamily="18" charset="0"/>
                <a:cs typeface="Arial" panose="020B0604020202020204" pitchFamily="34" charset="0"/>
              </a:rPr>
              <a:t>and </a:t>
            </a:r>
            <a:r>
              <a:rPr lang="en-GB" sz="1200" b="1" dirty="0">
                <a:latin typeface="Arial" panose="020B0604020202020204" pitchFamily="34" charset="0"/>
                <a:ea typeface="Times New Roman" panose="02020603050405020304" pitchFamily="18" charset="0"/>
                <a:cs typeface="Arial" panose="020B0604020202020204" pitchFamily="34" charset="0"/>
              </a:rPr>
              <a:t>outdoor for PE is on Wednesday</a:t>
            </a:r>
            <a:r>
              <a:rPr lang="en-GB" sz="1200" dirty="0">
                <a:latin typeface="Arial" panose="020B0604020202020204" pitchFamily="34" charset="0"/>
                <a:ea typeface="Times New Roman" panose="02020603050405020304" pitchFamily="18" charset="0"/>
                <a:cs typeface="Arial" panose="020B0604020202020204" pitchFamily="34" charset="0"/>
              </a:rPr>
              <a:t>. Children will need to have a PE kit in school for these days.  Please ensure your child has a white T-shirt and black shorts, tracksuit bottoms or leggings for these sessions. It is also essential that your child has suitable shoes for outdoor PE, such as trainers or pumps. All earrings </a:t>
            </a:r>
            <a:r>
              <a:rPr lang="en-GB" sz="1200" b="1" dirty="0">
                <a:latin typeface="Arial" panose="020B0604020202020204" pitchFamily="34" charset="0"/>
                <a:ea typeface="Times New Roman" panose="02020603050405020304" pitchFamily="18" charset="0"/>
                <a:cs typeface="Arial" panose="020B0604020202020204" pitchFamily="34" charset="0"/>
              </a:rPr>
              <a:t>must</a:t>
            </a:r>
            <a:r>
              <a:rPr lang="en-GB" sz="1200" dirty="0">
                <a:latin typeface="Arial" panose="020B0604020202020204" pitchFamily="34" charset="0"/>
                <a:ea typeface="Times New Roman" panose="02020603050405020304" pitchFamily="18" charset="0"/>
                <a:cs typeface="Arial" panose="020B0604020202020204" pitchFamily="34" charset="0"/>
              </a:rPr>
              <a:t> be removed at home before PE.</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373741"/>
            <a:ext cx="2629989" cy="1220628"/>
          </a:xfrm>
          <a:prstGeom prst="rect">
            <a:avLst/>
          </a:prstGeom>
        </p:spPr>
      </p:pic>
      <p:sp>
        <p:nvSpPr>
          <p:cNvPr id="7" name="TextBox 6"/>
          <p:cNvSpPr txBox="1"/>
          <p:nvPr/>
        </p:nvSpPr>
        <p:spPr>
          <a:xfrm>
            <a:off x="8194765" y="3048000"/>
            <a:ext cx="3326675" cy="2123658"/>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can you make sure your child has their journal in school every day and get them, or yourself, to write in their reads. These will go towards their reading badges each term. They need to do 40 reading to receive their next reading mileage badge. </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247915" y="5129326"/>
            <a:ext cx="1146147" cy="810838"/>
          </a:xfrm>
          <a:prstGeom prst="rect">
            <a:avLst/>
          </a:prstGeom>
        </p:spPr>
      </p:pic>
      <p:sp>
        <p:nvSpPr>
          <p:cNvPr id="10" name="TextBox 9"/>
          <p:cNvSpPr txBox="1"/>
          <p:nvPr/>
        </p:nvSpPr>
        <p:spPr>
          <a:xfrm>
            <a:off x="4323804" y="3041755"/>
            <a:ext cx="3204755" cy="2308324"/>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In your child’s journal each week will be their weekly test scores for CLIC and Beat That, as well as their CLIC gap.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target times tables will find their maths a lot easier, and can get their face on the rocket!</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77692" y="5534745"/>
            <a:ext cx="925382" cy="77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Y3 -  Autumn</a:t>
            </a:r>
          </a:p>
          <a:p>
            <a:pPr algn="ctr"/>
            <a:r>
              <a:rPr lang="en-GB" sz="1600" b="1" dirty="0">
                <a:latin typeface="Arial" panose="020B0604020202020204" pitchFamily="34" charset="0"/>
                <a:cs typeface="Arial" panose="020B0604020202020204" pitchFamily="34" charset="0"/>
              </a:rPr>
              <a:t>Changes in Britain from the Stone Age to the Iron Age</a:t>
            </a:r>
          </a:p>
        </p:txBody>
      </p:sp>
      <p:pic>
        <p:nvPicPr>
          <p:cNvPr id="10" name="Picture 9"/>
          <p:cNvPicPr>
            <a:picLocks noChangeAspect="1"/>
          </p:cNvPicPr>
          <p:nvPr/>
        </p:nvPicPr>
        <p:blipFill>
          <a:blip r:embed="rId3"/>
          <a:stretch>
            <a:fillRect/>
          </a:stretch>
        </p:blipFill>
        <p:spPr>
          <a:xfrm>
            <a:off x="9596872" y="1147809"/>
            <a:ext cx="1702829" cy="835224"/>
          </a:xfrm>
          <a:prstGeom prst="rect">
            <a:avLst/>
          </a:prstGeom>
        </p:spPr>
      </p:pic>
      <p:sp>
        <p:nvSpPr>
          <p:cNvPr id="12" name="TextBox 11"/>
          <p:cNvSpPr txBox="1"/>
          <p:nvPr/>
        </p:nvSpPr>
        <p:spPr>
          <a:xfrm>
            <a:off x="9160779" y="1983038"/>
            <a:ext cx="2640724"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We will have two PE sessions each week, one based indoors and one outdoors. These session will build on children’s individual skills, as well as working as a team. They will be taught within mini-tasks and lots of games.</a:t>
            </a:r>
          </a:p>
        </p:txBody>
      </p:sp>
      <p:pic>
        <p:nvPicPr>
          <p:cNvPr id="13" name="Picture 12"/>
          <p:cNvPicPr>
            <a:picLocks noChangeAspect="1"/>
          </p:cNvPicPr>
          <p:nvPr/>
        </p:nvPicPr>
        <p:blipFill>
          <a:blip r:embed="rId4"/>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The first half term’s reading is all focussed on fluency. Children will be grouped and learn notations and techniques to assist in their reading aloud.</a:t>
            </a:r>
          </a:p>
          <a:p>
            <a:pPr algn="ctr"/>
            <a:r>
              <a:rPr lang="en-GB" sz="1100" dirty="0">
                <a:latin typeface="Arial" panose="020B0604020202020204" pitchFamily="34" charset="0"/>
                <a:cs typeface="Arial" panose="020B0604020202020204" pitchFamily="34" charset="0"/>
              </a:rPr>
              <a:t>Our writing is centred on basic sentence skills, and will use books linked to our topic.</a:t>
            </a:r>
          </a:p>
        </p:txBody>
      </p:sp>
      <p:pic>
        <p:nvPicPr>
          <p:cNvPr id="16" name="Picture 15"/>
          <p:cNvPicPr>
            <a:picLocks noChangeAspect="1"/>
          </p:cNvPicPr>
          <p:nvPr/>
        </p:nvPicPr>
        <p:blipFill>
          <a:blip r:embed="rId5"/>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begin the year with place value, thinking about the value of digits and move on to addition and subtraction. Next half term, addition and subtraction continues and then multiplication and division.</a:t>
            </a:r>
          </a:p>
          <a:p>
            <a:pPr algn="ctr"/>
            <a:r>
              <a:rPr lang="en-GB" sz="1100" dirty="0">
                <a:latin typeface="Arial" panose="020B0604020202020204" pitchFamily="34" charset="0"/>
                <a:cs typeface="Arial" panose="020B0604020202020204" pitchFamily="34" charset="0"/>
              </a:rPr>
              <a:t>There will be multiple Big Maths sessions each week.</a:t>
            </a:r>
          </a:p>
        </p:txBody>
      </p:sp>
      <p:pic>
        <p:nvPicPr>
          <p:cNvPr id="20" name="Picture 19"/>
          <p:cNvPicPr>
            <a:picLocks noChangeAspect="1"/>
          </p:cNvPicPr>
          <p:nvPr/>
        </p:nvPicPr>
        <p:blipFill>
          <a:blip r:embed="rId6"/>
          <a:stretch>
            <a:fillRect/>
          </a:stretch>
        </p:blipFill>
        <p:spPr>
          <a:xfrm>
            <a:off x="5460927" y="2099047"/>
            <a:ext cx="1048603" cy="651405"/>
          </a:xfrm>
          <a:prstGeom prst="rect">
            <a:avLst/>
          </a:prstGeom>
        </p:spPr>
      </p:pic>
      <p:sp>
        <p:nvSpPr>
          <p:cNvPr id="23" name="TextBox 22"/>
          <p:cNvSpPr txBox="1"/>
          <p:nvPr/>
        </p:nvSpPr>
        <p:spPr>
          <a:xfrm>
            <a:off x="3168505" y="3106361"/>
            <a:ext cx="5723118" cy="263149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Our topic is a history topic. The children will be learning all about the Stone Age, what is means to live pre-civilisation, and what life was like for humans in that period of history. We will learn how clues left behind are how we have learnt so much about these long-ago times!</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science, we are building on a very exciting project surrounding the topic of rocks and soils. In the second half term, through investigations and lessons the children will learn about forces and magnets.</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religious education, we will be studying the religion of Christianity and what it is like to follow God, as well as looking at the ‘Trinity’ and why it is important for Christians.</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addition to this, we look at what we can do to avoid getting ill, as well as looking after our teeth.</a:t>
            </a:r>
          </a:p>
        </p:txBody>
      </p:sp>
      <p:pic>
        <p:nvPicPr>
          <p:cNvPr id="24" name="Picture 23"/>
          <p:cNvPicPr>
            <a:picLocks noChangeAspect="1"/>
          </p:cNvPicPr>
          <p:nvPr/>
        </p:nvPicPr>
        <p:blipFill>
          <a:blip r:embed="rId7"/>
          <a:stretch>
            <a:fillRect/>
          </a:stretch>
        </p:blipFill>
        <p:spPr>
          <a:xfrm>
            <a:off x="9744286" y="4111739"/>
            <a:ext cx="1408003" cy="942722"/>
          </a:xfrm>
          <a:prstGeom prst="rect">
            <a:avLst/>
          </a:prstGeom>
        </p:spPr>
      </p:pic>
      <p:sp>
        <p:nvSpPr>
          <p:cNvPr id="25" name="TextBox 24"/>
          <p:cNvSpPr txBox="1"/>
          <p:nvPr/>
        </p:nvSpPr>
        <p:spPr>
          <a:xfrm>
            <a:off x="9160779" y="5075213"/>
            <a:ext cx="2722066" cy="1107996"/>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use art to learn about the Stone Age and see what they have left behind. Our art unit centres around the use of the medium of charcoal and how this was used by the those in our past.</a:t>
            </a:r>
          </a:p>
        </p:txBody>
      </p:sp>
    </p:spTree>
    <p:extLst>
      <p:ext uri="{BB962C8B-B14F-4D97-AF65-F5344CB8AC3E}">
        <p14:creationId xmlns:p14="http://schemas.microsoft.com/office/powerpoint/2010/main" val="407620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4924425"/>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As you will know from last year, we have an expectation that each child reads at least four times a week. Regular reading is proven to show a progression in a child’s vocabulary; and their writing also benefits. Enjoy reading with your child: books, magazines, recipes, game instructions or newspapers!</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sediment     sedimentary rock     igneous rock     metamorphic rock     subsoil     fossil</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forces     magnetic    fair test    friction    push</a:t>
            </a:r>
          </a:p>
          <a:p>
            <a:pPr algn="ctr"/>
            <a:r>
              <a:rPr lang="en-GB" sz="1200" b="1" dirty="0">
                <a:latin typeface="Arial" panose="020B0604020202020204" pitchFamily="34" charset="0"/>
                <a:cs typeface="Arial" panose="020B0604020202020204" pitchFamily="34" charset="0"/>
              </a:rPr>
              <a:t>pull   attract    repel    gravity    poles</a:t>
            </a:r>
          </a:p>
          <a:p>
            <a:pPr algn="ctr"/>
            <a:endParaRPr lang="en-GB" sz="1200" b="1"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y3@watercliffe.sheffield.sch.uk</a:t>
            </a:r>
          </a:p>
          <a:p>
            <a:endParaRPr lang="en-GB" sz="1400" b="1" dirty="0"/>
          </a:p>
          <a:p>
            <a:endParaRPr lang="en-GB" dirty="0"/>
          </a:p>
          <a:p>
            <a:r>
              <a:rPr lang="en-GB" dirty="0"/>
              <a:t> </a:t>
            </a:r>
          </a:p>
        </p:txBody>
      </p:sp>
      <p:pic>
        <p:nvPicPr>
          <p:cNvPr id="16" name="Picture 15"/>
          <p:cNvPicPr>
            <a:picLocks noChangeAspect="1"/>
          </p:cNvPicPr>
          <p:nvPr/>
        </p:nvPicPr>
        <p:blipFill>
          <a:blip r:embed="rId3"/>
          <a:stretch>
            <a:fillRect/>
          </a:stretch>
        </p:blipFill>
        <p:spPr>
          <a:xfrm>
            <a:off x="546232" y="2649216"/>
            <a:ext cx="1476629" cy="1105150"/>
          </a:xfrm>
          <a:prstGeom prst="rect">
            <a:avLst/>
          </a:prstGeom>
        </p:spPr>
      </p:pic>
      <p:pic>
        <p:nvPicPr>
          <p:cNvPr id="17" name="Picture 16"/>
          <p:cNvPicPr>
            <a:picLocks noChangeAspect="1"/>
          </p:cNvPicPr>
          <p:nvPr/>
        </p:nvPicPr>
        <p:blipFill>
          <a:blip r:embed="rId4"/>
          <a:stretch>
            <a:fillRect/>
          </a:stretch>
        </p:blipFill>
        <p:spPr>
          <a:xfrm>
            <a:off x="5369668" y="2802469"/>
            <a:ext cx="1066892" cy="798645"/>
          </a:xfrm>
          <a:prstGeom prst="rect">
            <a:avLst/>
          </a:prstGeom>
        </p:spPr>
      </p:pic>
      <p:pic>
        <p:nvPicPr>
          <p:cNvPr id="1026" name="Picture 2" descr="Cave Baby : Julia Donaldson, Emily Gravett: Amazon.co.uk: Book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6455" y="296168"/>
            <a:ext cx="1266796" cy="16240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Wash a Woolly Mammoth: Amazon.co.uk: Robinson, Michelle, Hindley,  Kate: 9780857075802: Boo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96711" y="296168"/>
            <a:ext cx="1643932" cy="16439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What is magnetism? Facts about magnetic fields and magnetic force | Live  Scienc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6455" y="5341882"/>
            <a:ext cx="1930332" cy="10858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ush &amp; Pull Forces Lesson for Kids: Definition &amp; Examples - Video &amp; Lesson  Transcript | Study.co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605443" y="5170394"/>
            <a:ext cx="2235200" cy="125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TotalTime>
  <Words>982</Words>
  <Application>Microsoft Office PowerPoint</Application>
  <PresentationFormat>Widescreen</PresentationFormat>
  <Paragraphs>70</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boyntonj</cp:lastModifiedBy>
  <cp:revision>125</cp:revision>
  <dcterms:created xsi:type="dcterms:W3CDTF">2021-08-06T08:19:36Z</dcterms:created>
  <dcterms:modified xsi:type="dcterms:W3CDTF">2026-08-30T19:21:14Z</dcterms:modified>
</cp:coreProperties>
</file>