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20/10/2024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20/10/2024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20/10/2024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20/10/2024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20/10/2024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20/10/2024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20/10/2024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20/10/2024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20/10/2024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20/10/2024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20/10/2024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20/10/2024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338554"/>
          </a:xfrm>
          <a:prstGeom prst="rect">
            <a:avLst/>
          </a:prstGeom>
          <a:noFill/>
        </p:spPr>
        <p:txBody>
          <a:bodyPr wrap="square" rtlCol="0">
            <a:spAutoFit/>
          </a:bodyPr>
          <a:lstStyle/>
          <a:p>
            <a:pPr algn="ctr"/>
            <a:r>
              <a:rPr lang="en-GB" sz="1600" b="1" dirty="0" smtClean="0">
                <a:latin typeface="Arial" panose="020B0604020202020204" pitchFamily="34" charset="0"/>
                <a:cs typeface="Arial" panose="020B0604020202020204" pitchFamily="34" charset="0"/>
              </a:rPr>
              <a:t>Welcome to F1 -  Autumn 2- Let’s Imagine!</a:t>
            </a:r>
            <a:endParaRPr lang="en-GB" sz="1600" b="1" dirty="0">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3"/>
          <a:stretch>
            <a:fillRect/>
          </a:stretch>
        </p:blipFill>
        <p:spPr>
          <a:xfrm>
            <a:off x="5504737" y="1760077"/>
            <a:ext cx="1066892" cy="931001"/>
          </a:xfrm>
          <a:prstGeom prst="rect">
            <a:avLst/>
          </a:prstGeom>
        </p:spPr>
      </p:pic>
      <p:sp>
        <p:nvSpPr>
          <p:cNvPr id="9" name="TextBox 8"/>
          <p:cNvSpPr txBox="1"/>
          <p:nvPr/>
        </p:nvSpPr>
        <p:spPr>
          <a:xfrm>
            <a:off x="3162662" y="2516378"/>
            <a:ext cx="5864648" cy="161582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Personal, Social and Emotional Development</a:t>
            </a:r>
          </a:p>
          <a:p>
            <a:pPr algn="ctr"/>
            <a:r>
              <a:rPr lang="en-GB" sz="1100" dirty="0" smtClean="0">
                <a:latin typeface="Arial" panose="020B0604020202020204" pitchFamily="34" charset="0"/>
                <a:cs typeface="Arial" panose="020B0604020202020204" pitchFamily="34" charset="0"/>
              </a:rPr>
              <a:t>In our circle times we will use our understanding of the Zones of Regulation to help our puppet animals solve problems around their feelings. We will decide whether they are feeling blue (sad), green (happy), yellow (wobbly) or red (angry) zone and what strategies we can use to help them while they are in that zone. We will continue to work on our sharing and turn taking skills, realising that we can’t always have the toy we want straight away and might have to wait. </a:t>
            </a:r>
            <a:endParaRPr lang="en-GB" sz="1100" dirty="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 </a:t>
            </a: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2123658"/>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Physical Development</a:t>
            </a:r>
          </a:p>
          <a:p>
            <a:pPr algn="ctr"/>
            <a:r>
              <a:rPr lang="en-GB" sz="1100" dirty="0" smtClean="0">
                <a:latin typeface="Arial" panose="020B0604020202020204" pitchFamily="34" charset="0"/>
                <a:cs typeface="Arial" panose="020B0604020202020204" pitchFamily="34" charset="0"/>
              </a:rPr>
              <a:t>In our EVO PE sessions we will be continuing to play different games to develop our physical skills such as walking on tiptoes, lunging, squatting, moving in different ways, balancing on one foot and also listening carefully to instructions. In nursery provision we will be developing our skill of using scissors carefully and effectively to cut different materials. </a:t>
            </a:r>
            <a:endParaRPr lang="en-GB" sz="1100" dirty="0">
              <a:latin typeface="Arial" panose="020B0604020202020204" pitchFamily="34" charset="0"/>
              <a:cs typeface="Arial" panose="020B0604020202020204" pitchFamily="34" charset="0"/>
            </a:endParaRPr>
          </a:p>
          <a:p>
            <a:pPr algn="ctr"/>
            <a:endParaRPr lang="en-GB" sz="1100" dirty="0" smtClean="0">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sp>
        <p:nvSpPr>
          <p:cNvPr id="15" name="TextBox 14"/>
          <p:cNvSpPr txBox="1"/>
          <p:nvPr/>
        </p:nvSpPr>
        <p:spPr>
          <a:xfrm>
            <a:off x="284041" y="2151614"/>
            <a:ext cx="2601838" cy="1954381"/>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Literacy</a:t>
            </a:r>
          </a:p>
          <a:p>
            <a:pPr algn="ctr"/>
            <a:r>
              <a:rPr lang="en-GB" sz="1100" dirty="0">
                <a:latin typeface="Arial" panose="020B0604020202020204" pitchFamily="34" charset="0"/>
                <a:cs typeface="Arial" panose="020B0604020202020204" pitchFamily="34" charset="0"/>
              </a:rPr>
              <a:t>In our stories for talking sessions we will be reading the story ‘Goldilocks and the Three Bears’. We will write captions, invitations and letters. We will read books related to different fairy tales and also ones with a twist. We will make up our own fairy tales using picture cards of characters, objects and </a:t>
            </a:r>
            <a:r>
              <a:rPr lang="en-GB" sz="1100" dirty="0" smtClean="0">
                <a:latin typeface="Arial" panose="020B0604020202020204" pitchFamily="34" charset="0"/>
                <a:cs typeface="Arial" panose="020B0604020202020204" pitchFamily="34" charset="0"/>
              </a:rPr>
              <a:t>settings. </a:t>
            </a:r>
            <a:endParaRPr lang="en-GB" sz="1100" dirty="0">
              <a:latin typeface="Arial" panose="020B0604020202020204" pitchFamily="34" charset="0"/>
              <a:cs typeface="Arial" panose="020B0604020202020204" pitchFamily="34" charset="0"/>
            </a:endParaRPr>
          </a:p>
          <a:p>
            <a:pPr algn="ctr"/>
            <a:endParaRPr lang="en-GB" sz="1100" dirty="0" smtClean="0">
              <a:latin typeface="Arial" panose="020B0604020202020204" pitchFamily="34" charset="0"/>
              <a:cs typeface="Arial" panose="020B0604020202020204" pitchFamily="34" charset="0"/>
            </a:endParaRPr>
          </a:p>
        </p:txBody>
      </p:sp>
      <p:pic>
        <p:nvPicPr>
          <p:cNvPr id="16" name="Picture 15"/>
          <p:cNvPicPr>
            <a:picLocks noChangeAspect="1"/>
          </p:cNvPicPr>
          <p:nvPr/>
        </p:nvPicPr>
        <p:blipFill>
          <a:blip r:embed="rId6"/>
          <a:stretch>
            <a:fillRect/>
          </a:stretch>
        </p:blipFill>
        <p:spPr>
          <a:xfrm>
            <a:off x="896700" y="4117555"/>
            <a:ext cx="1376520" cy="931091"/>
          </a:xfrm>
          <a:prstGeom prst="rect">
            <a:avLst/>
          </a:prstGeom>
        </p:spPr>
      </p:pic>
      <p:sp>
        <p:nvSpPr>
          <p:cNvPr id="18" name="TextBox 17"/>
          <p:cNvSpPr txBox="1"/>
          <p:nvPr/>
        </p:nvSpPr>
        <p:spPr>
          <a:xfrm>
            <a:off x="4218039" y="5129349"/>
            <a:ext cx="3802555" cy="938719"/>
          </a:xfrm>
          <a:prstGeom prst="rect">
            <a:avLst/>
          </a:prstGeom>
          <a:noFill/>
        </p:spPr>
        <p:txBody>
          <a:bodyPr wrap="square" rtlCol="0">
            <a:spAutoFit/>
          </a:bodyPr>
          <a:lstStyle/>
          <a:p>
            <a:pPr algn="ctr"/>
            <a:r>
              <a:rPr lang="en-GB" sz="1100" dirty="0" smtClean="0">
                <a:latin typeface="Arial" panose="020B0604020202020204" pitchFamily="34" charset="0"/>
                <a:cs typeface="Arial" panose="020B0604020202020204" pitchFamily="34" charset="0"/>
              </a:rPr>
              <a:t>We will continue to learn about similarities and differences between ourselves and others by learning about the Christmas story and the celebration of Christmas. We will compare Christmas to the celebration of Eid and talk about what is the same and what is different. </a:t>
            </a:r>
            <a:endParaRPr lang="en-GB" sz="1100" dirty="0">
              <a:latin typeface="Arial" panose="020B0604020202020204" pitchFamily="34" charset="0"/>
              <a:cs typeface="Arial" panose="020B0604020202020204" pitchFamily="34" charset="0"/>
            </a:endParaRPr>
          </a:p>
        </p:txBody>
      </p:sp>
      <p:sp>
        <p:nvSpPr>
          <p:cNvPr id="19" name="TextBox 18"/>
          <p:cNvSpPr txBox="1"/>
          <p:nvPr/>
        </p:nvSpPr>
        <p:spPr>
          <a:xfrm>
            <a:off x="261955" y="5060277"/>
            <a:ext cx="2630659" cy="1785104"/>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Maths</a:t>
            </a:r>
          </a:p>
          <a:p>
            <a:pPr algn="ctr"/>
            <a:r>
              <a:rPr lang="en-GB" sz="1100" dirty="0" smtClean="0">
                <a:latin typeface="Arial" panose="020B0604020202020204" pitchFamily="34" charset="0"/>
                <a:cs typeface="Arial" panose="020B0604020202020204" pitchFamily="34" charset="0"/>
              </a:rPr>
              <a:t>In our Little Big Maths sessions we will again continue to develop our subitising skills first to 3 and then move onto up to 5 on a Five Frame. We will be comparing amounts deciding who has the most and fewest. We will introduce the words long, tall and short. In the water tray we will explore capacity. </a:t>
            </a:r>
          </a:p>
        </p:txBody>
      </p:sp>
      <p:pic>
        <p:nvPicPr>
          <p:cNvPr id="20" name="Picture 19"/>
          <p:cNvPicPr>
            <a:picLocks noChangeAspect="1"/>
          </p:cNvPicPr>
          <p:nvPr/>
        </p:nvPicPr>
        <p:blipFill>
          <a:blip r:embed="rId7"/>
          <a:stretch>
            <a:fillRect/>
          </a:stretch>
        </p:blipFill>
        <p:spPr>
          <a:xfrm>
            <a:off x="5570684" y="4292582"/>
            <a:ext cx="1048603" cy="651405"/>
          </a:xfrm>
          <a:prstGeom prst="rect">
            <a:avLst/>
          </a:prstGeom>
        </p:spPr>
      </p:pic>
      <p:sp>
        <p:nvSpPr>
          <p:cNvPr id="23" name="TextBox 22"/>
          <p:cNvSpPr txBox="1"/>
          <p:nvPr/>
        </p:nvSpPr>
        <p:spPr>
          <a:xfrm>
            <a:off x="3267781" y="4915380"/>
            <a:ext cx="5723118" cy="43088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Understanding the world</a:t>
            </a:r>
          </a:p>
          <a:p>
            <a:pPr algn="ctr"/>
            <a:endParaRPr lang="en-GB" sz="1100" b="1" dirty="0" smtClean="0">
              <a:latin typeface="Arial" panose="020B0604020202020204" pitchFamily="34" charset="0"/>
              <a:cs typeface="Arial" panose="020B0604020202020204" pitchFamily="34" charset="0"/>
            </a:endParaRPr>
          </a:p>
        </p:txBody>
      </p:sp>
      <p:pic>
        <p:nvPicPr>
          <p:cNvPr id="24" name="Picture 23"/>
          <p:cNvPicPr>
            <a:picLocks noChangeAspect="1"/>
          </p:cNvPicPr>
          <p:nvPr/>
        </p:nvPicPr>
        <p:blipFill>
          <a:blip r:embed="rId8"/>
          <a:stretch>
            <a:fillRect/>
          </a:stretch>
        </p:blipFill>
        <p:spPr>
          <a:xfrm>
            <a:off x="9920455" y="4117555"/>
            <a:ext cx="1408003" cy="942722"/>
          </a:xfrm>
          <a:prstGeom prst="rect">
            <a:avLst/>
          </a:prstGeom>
        </p:spPr>
      </p:pic>
      <p:sp>
        <p:nvSpPr>
          <p:cNvPr id="25" name="TextBox 24"/>
          <p:cNvSpPr txBox="1"/>
          <p:nvPr/>
        </p:nvSpPr>
        <p:spPr>
          <a:xfrm>
            <a:off x="9366067" y="5075213"/>
            <a:ext cx="2516777" cy="161582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Expressive arts and design</a:t>
            </a:r>
          </a:p>
          <a:p>
            <a:pPr algn="ctr"/>
            <a:r>
              <a:rPr lang="en-GB" sz="1100" dirty="0">
                <a:latin typeface="Arial" panose="020B0604020202020204" pitchFamily="34" charset="0"/>
                <a:cs typeface="Arial" panose="020B0604020202020204" pitchFamily="34" charset="0"/>
              </a:rPr>
              <a:t> We will learn different fairy tale songs which we will perform to our parents. We will be using small world characters to act out different fairy tales e.g. Goldilocks and the Three Bears. </a:t>
            </a:r>
            <a:r>
              <a:rPr lang="en-GB" sz="1100" dirty="0" smtClean="0">
                <a:latin typeface="Arial" panose="020B0604020202020204" pitchFamily="34" charset="0"/>
                <a:cs typeface="Arial" panose="020B0604020202020204" pitchFamily="34" charset="0"/>
              </a:rPr>
              <a:t>We will be dressing up as fairy tale characters to act out stories.  </a:t>
            </a:r>
            <a:endParaRPr lang="en-GB" sz="1100" dirty="0">
              <a:latin typeface="Arial" panose="020B0604020202020204" pitchFamily="34" charset="0"/>
              <a:cs typeface="Arial" panose="020B0604020202020204" pitchFamily="34" charset="0"/>
            </a:endParaRPr>
          </a:p>
          <a:p>
            <a:pPr algn="ctr"/>
            <a:endParaRPr lang="en-GB" sz="11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62063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71" y="1715590"/>
            <a:ext cx="8409889" cy="5293757"/>
          </a:xfrm>
          <a:prstGeom prst="rect">
            <a:avLst/>
          </a:prstGeom>
          <a:noFill/>
        </p:spPr>
        <p:txBody>
          <a:bodyPr wrap="square" rtlCol="0">
            <a:spAutoFit/>
          </a:bodyPr>
          <a:lstStyle/>
          <a:p>
            <a:pPr algn="ctr"/>
            <a:r>
              <a:rPr lang="en-GB" sz="1200" b="1" dirty="0" smtClean="0">
                <a:latin typeface="Arial" panose="020B0604020202020204" pitchFamily="34" charset="0"/>
                <a:cs typeface="Arial" panose="020B0604020202020204" pitchFamily="34" charset="0"/>
              </a:rPr>
              <a:t>How to help your child this half term</a:t>
            </a:r>
            <a:endParaRPr lang="en-GB" sz="1200"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If you have any fairy tales or stories related to witches, dragons and fairies please feel free to bring them into nursery for us to read and also share them with your child at </a:t>
            </a:r>
            <a:r>
              <a:rPr lang="en-GB" sz="1200" dirty="0" smtClean="0">
                <a:latin typeface="Arial" panose="020B0604020202020204" pitchFamily="34" charset="0"/>
                <a:cs typeface="Arial" panose="020B0604020202020204" pitchFamily="34" charset="0"/>
              </a:rPr>
              <a:t>home. </a:t>
            </a:r>
            <a:endParaRPr lang="en-GB" sz="1200" dirty="0">
              <a:latin typeface="Arial" panose="020B0604020202020204" pitchFamily="34" charset="0"/>
              <a:cs typeface="Arial" panose="020B0604020202020204" pitchFamily="34" charset="0"/>
            </a:endParaRPr>
          </a:p>
          <a:p>
            <a:pPr algn="ctr"/>
            <a:endParaRPr lang="en-GB" sz="1200" dirty="0" smtClean="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Practise subitising with your child- quickly spotting different groups of amounts without counting them. Start with noticing 1 and 2 objects e.g. 2 socks, 1 teddy, 2 cars, 1 ball. When your children are able to subitise 1 and 2 quickly you can move onto subitising 3 objects. </a:t>
            </a: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b="1" dirty="0" smtClean="0">
                <a:latin typeface="Arial" panose="020B0604020202020204" pitchFamily="34" charset="0"/>
                <a:cs typeface="Arial" panose="020B0604020202020204" pitchFamily="34" charset="0"/>
              </a:rPr>
              <a:t>Key vocabulary</a:t>
            </a:r>
          </a:p>
          <a:p>
            <a:pPr algn="ctr"/>
            <a:r>
              <a:rPr lang="en-GB" sz="1200" dirty="0" smtClean="0">
                <a:latin typeface="Arial" panose="020B0604020202020204" pitchFamily="34" charset="0"/>
                <a:cs typeface="Arial" panose="020B0604020202020204" pitchFamily="34" charset="0"/>
              </a:rPr>
              <a:t>Some of our key words will be-</a:t>
            </a:r>
          </a:p>
          <a:p>
            <a:pPr algn="ctr"/>
            <a:r>
              <a:rPr lang="en-GB" sz="1200" dirty="0">
                <a:latin typeface="Arial" panose="020B0604020202020204" pitchFamily="34" charset="0"/>
                <a:cs typeface="Arial" panose="020B0604020202020204" pitchFamily="34" charset="0"/>
              </a:rPr>
              <a:t>Dragon, Princess, Prince, Witch, Wizard, Fairy, Giant</a:t>
            </a:r>
          </a:p>
          <a:p>
            <a:pPr algn="ctr"/>
            <a:r>
              <a:rPr lang="en-GB" sz="1200" dirty="0">
                <a:latin typeface="Arial" panose="020B0604020202020204" pitchFamily="34" charset="0"/>
                <a:cs typeface="Arial" panose="020B0604020202020204" pitchFamily="34" charset="0"/>
              </a:rPr>
              <a:t>Castle, Forest, Tower, Cottage</a:t>
            </a:r>
          </a:p>
          <a:p>
            <a:pPr algn="ctr"/>
            <a:r>
              <a:rPr lang="en-GB" sz="1200" dirty="0">
                <a:latin typeface="Arial" panose="020B0604020202020204" pitchFamily="34" charset="0"/>
                <a:cs typeface="Arial" panose="020B0604020202020204" pitchFamily="34" charset="0"/>
              </a:rPr>
              <a:t>Sword, Wand, </a:t>
            </a:r>
            <a:r>
              <a:rPr lang="en-GB" sz="1200" dirty="0" smtClean="0">
                <a:latin typeface="Arial" panose="020B0604020202020204" pitchFamily="34" charset="0"/>
                <a:cs typeface="Arial" panose="020B0604020202020204" pitchFamily="34" charset="0"/>
              </a:rPr>
              <a:t>Jewels</a:t>
            </a:r>
          </a:p>
          <a:p>
            <a:pPr algn="ctr"/>
            <a:r>
              <a:rPr lang="en-GB" sz="1200" dirty="0" smtClean="0">
                <a:latin typeface="Arial" panose="020B0604020202020204" pitchFamily="34" charset="0"/>
                <a:cs typeface="Arial" panose="020B0604020202020204" pitchFamily="34" charset="0"/>
              </a:rPr>
              <a:t>Goldilocks, bears, pigs, gingerbread man, goats, Jack. </a:t>
            </a: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Stories for talking vocabulary- </a:t>
            </a:r>
            <a:r>
              <a:rPr lang="en-GB" sz="1200" dirty="0" smtClean="0">
                <a:latin typeface="Arial" panose="020B0604020202020204" pitchFamily="34" charset="0"/>
                <a:cs typeface="Arial" panose="020B0604020202020204" pitchFamily="34" charset="0"/>
              </a:rPr>
              <a:t>bowl, spoon, porridge, chair, bed, fork, knife, plate, table, cup, walking, sleeping, sitting, running, eating, big and little.</a:t>
            </a:r>
            <a:endParaRPr lang="en-GB" sz="1200" b="1" dirty="0" smtClean="0">
              <a:latin typeface="Arial" panose="020B0604020202020204" pitchFamily="34" charset="0"/>
              <a:cs typeface="Arial" panose="020B0604020202020204" pitchFamily="34" charset="0"/>
            </a:endParaRPr>
          </a:p>
          <a:p>
            <a:pPr algn="ctr"/>
            <a:endParaRPr lang="en-GB" sz="1200" b="1"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Our selfie home learning this half term will be for you to send us a photo of your child dressed as a fairy tale character or superhero and tell us why your child likes that character so much.</a:t>
            </a:r>
          </a:p>
          <a:p>
            <a:pPr algn="ctr"/>
            <a:endParaRPr lang="en-GB" sz="1200"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Thank you for your support and please send any photos or enquiries to </a:t>
            </a:r>
            <a:r>
              <a:rPr lang="en-GB" sz="1200" b="1" dirty="0" smtClean="0">
                <a:latin typeface="Arial" panose="020B0604020202020204" pitchFamily="34" charset="0"/>
                <a:cs typeface="Arial" panose="020B0604020202020204" pitchFamily="34" charset="0"/>
              </a:rPr>
              <a:t>f1@watercliffe.sheffield.sch.uk</a:t>
            </a:r>
          </a:p>
          <a:p>
            <a:endParaRPr lang="en-GB" sz="1400" b="1" dirty="0" smtClean="0"/>
          </a:p>
          <a:p>
            <a:endParaRPr lang="en-GB" dirty="0"/>
          </a:p>
          <a:p>
            <a:r>
              <a:rPr lang="en-GB" dirty="0" smtClean="0"/>
              <a:t> </a:t>
            </a:r>
            <a:endParaRPr lang="en-GB" dirty="0"/>
          </a:p>
        </p:txBody>
      </p:sp>
    </p:spTree>
    <p:extLst>
      <p:ext uri="{BB962C8B-B14F-4D97-AF65-F5344CB8AC3E}">
        <p14:creationId xmlns:p14="http://schemas.microsoft.com/office/powerpoint/2010/main" val="83679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984069" y="1624628"/>
            <a:ext cx="10101942" cy="5078313"/>
          </a:xfrm>
          <a:prstGeom prst="rect">
            <a:avLst/>
          </a:prstGeom>
          <a:noFill/>
        </p:spPr>
        <p:txBody>
          <a:bodyPr wrap="square" rtlCol="0">
            <a:spAutoFit/>
          </a:bodyPr>
          <a:lstStyle/>
          <a:p>
            <a:pPr algn="ctr"/>
            <a:r>
              <a:rPr lang="en-GB" b="1" dirty="0" smtClean="0"/>
              <a:t>Key Dates for the half term</a:t>
            </a:r>
          </a:p>
          <a:p>
            <a:pPr algn="ctr"/>
            <a:endParaRPr lang="en-GB" b="1" dirty="0"/>
          </a:p>
          <a:p>
            <a:r>
              <a:rPr lang="en-GB" b="1" dirty="0" smtClean="0"/>
              <a:t>Monday 4</a:t>
            </a:r>
            <a:r>
              <a:rPr lang="en-GB" b="1" baseline="30000" dirty="0" smtClean="0"/>
              <a:t>th</a:t>
            </a:r>
            <a:r>
              <a:rPr lang="en-GB" b="1" dirty="0" smtClean="0"/>
              <a:t> November- </a:t>
            </a:r>
            <a:r>
              <a:rPr lang="en-GB" dirty="0" smtClean="0"/>
              <a:t>Children back at </a:t>
            </a:r>
            <a:r>
              <a:rPr lang="en-GB" dirty="0" smtClean="0"/>
              <a:t>School after half term.  </a:t>
            </a:r>
            <a:endParaRPr lang="en-GB" dirty="0" smtClean="0"/>
          </a:p>
          <a:p>
            <a:endParaRPr lang="en-GB" dirty="0"/>
          </a:p>
          <a:p>
            <a:r>
              <a:rPr lang="en-GB" b="1" dirty="0" smtClean="0"/>
              <a:t>Wednesday 20</a:t>
            </a:r>
            <a:r>
              <a:rPr lang="en-GB" b="1" baseline="30000" dirty="0" smtClean="0"/>
              <a:t>th</a:t>
            </a:r>
            <a:r>
              <a:rPr lang="en-GB" b="1" dirty="0" smtClean="0"/>
              <a:t> November- </a:t>
            </a:r>
            <a:r>
              <a:rPr lang="en-GB" dirty="0" smtClean="0"/>
              <a:t>Sundown </a:t>
            </a:r>
            <a:r>
              <a:rPr lang="en-GB" dirty="0" err="1" smtClean="0"/>
              <a:t>Adventureland</a:t>
            </a:r>
            <a:r>
              <a:rPr lang="en-GB" dirty="0" smtClean="0"/>
              <a:t> Visit. Nursery closed for children not going on the visit. </a:t>
            </a:r>
            <a:endParaRPr lang="en-GB" b="1" dirty="0" smtClean="0"/>
          </a:p>
          <a:p>
            <a:endParaRPr lang="en-GB" b="1" dirty="0"/>
          </a:p>
          <a:p>
            <a:r>
              <a:rPr lang="en-GB" b="1" dirty="0" smtClean="0"/>
              <a:t>Wednesday 27</a:t>
            </a:r>
            <a:r>
              <a:rPr lang="en-GB" b="1" baseline="30000" dirty="0" smtClean="0"/>
              <a:t>th</a:t>
            </a:r>
            <a:r>
              <a:rPr lang="en-GB" b="1" dirty="0" smtClean="0"/>
              <a:t> November- </a:t>
            </a:r>
            <a:r>
              <a:rPr lang="en-GB" dirty="0" smtClean="0"/>
              <a:t>Training Day 2- School closed to all children.</a:t>
            </a:r>
          </a:p>
          <a:p>
            <a:endParaRPr lang="en-GB" dirty="0"/>
          </a:p>
          <a:p>
            <a:r>
              <a:rPr lang="en-GB" b="1" dirty="0" smtClean="0"/>
              <a:t>Wednesday 4</a:t>
            </a:r>
            <a:r>
              <a:rPr lang="en-GB" b="1" baseline="30000" dirty="0" smtClean="0"/>
              <a:t>th</a:t>
            </a:r>
            <a:r>
              <a:rPr lang="en-GB" b="1" dirty="0" smtClean="0"/>
              <a:t> December- </a:t>
            </a:r>
            <a:r>
              <a:rPr lang="en-GB" dirty="0" smtClean="0"/>
              <a:t>Christmas Fayre and Step into Christmas workshops- 9:00am and 12:20pm.</a:t>
            </a:r>
          </a:p>
          <a:p>
            <a:endParaRPr lang="en-GB" b="1" dirty="0"/>
          </a:p>
          <a:p>
            <a:r>
              <a:rPr lang="en-GB" b="1" dirty="0" smtClean="0"/>
              <a:t>Week beginning </a:t>
            </a:r>
            <a:r>
              <a:rPr lang="en-GB" b="1" dirty="0"/>
              <a:t>9</a:t>
            </a:r>
            <a:r>
              <a:rPr lang="en-GB" b="1" baseline="30000" dirty="0" smtClean="0"/>
              <a:t>th</a:t>
            </a:r>
            <a:r>
              <a:rPr lang="en-GB" b="1" dirty="0" smtClean="0"/>
              <a:t> December- </a:t>
            </a:r>
            <a:r>
              <a:rPr lang="en-GB" dirty="0" smtClean="0"/>
              <a:t>Nativity Play.</a:t>
            </a:r>
          </a:p>
          <a:p>
            <a:endParaRPr lang="en-GB" b="1" dirty="0"/>
          </a:p>
          <a:p>
            <a:r>
              <a:rPr lang="en-GB" b="1" dirty="0" smtClean="0"/>
              <a:t>Wednesday 18</a:t>
            </a:r>
            <a:r>
              <a:rPr lang="en-GB" b="1" baseline="30000" dirty="0" smtClean="0"/>
              <a:t>th</a:t>
            </a:r>
            <a:r>
              <a:rPr lang="en-GB" b="1" dirty="0" smtClean="0"/>
              <a:t> December- </a:t>
            </a:r>
            <a:r>
              <a:rPr lang="en-GB" dirty="0" smtClean="0"/>
              <a:t>Christmas dinner day.</a:t>
            </a:r>
          </a:p>
          <a:p>
            <a:endParaRPr lang="en-GB" b="1" dirty="0"/>
          </a:p>
          <a:p>
            <a:r>
              <a:rPr lang="en-GB" b="1" dirty="0" smtClean="0"/>
              <a:t>Friday 20</a:t>
            </a:r>
            <a:r>
              <a:rPr lang="en-GB" b="1" baseline="30000" dirty="0" smtClean="0"/>
              <a:t>th</a:t>
            </a:r>
            <a:r>
              <a:rPr lang="en-GB" b="1" dirty="0" smtClean="0"/>
              <a:t> December- </a:t>
            </a:r>
            <a:r>
              <a:rPr lang="en-GB" dirty="0" smtClean="0"/>
              <a:t>Break up for holiday. </a:t>
            </a:r>
            <a:endParaRPr lang="en-GB" b="1" dirty="0" smtClean="0"/>
          </a:p>
          <a:p>
            <a:endParaRPr lang="en-GB" b="1" dirty="0"/>
          </a:p>
          <a:p>
            <a:endParaRPr lang="en-GB" b="1" dirty="0" smtClean="0"/>
          </a:p>
        </p:txBody>
      </p:sp>
    </p:spTree>
    <p:extLst>
      <p:ext uri="{BB962C8B-B14F-4D97-AF65-F5344CB8AC3E}">
        <p14:creationId xmlns:p14="http://schemas.microsoft.com/office/powerpoint/2010/main" val="376473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pic>
        <p:nvPicPr>
          <p:cNvPr id="3" name="Picture 2"/>
          <p:cNvPicPr/>
          <p:nvPr/>
        </p:nvPicPr>
        <p:blipFill>
          <a:blip r:embed="rId3" cstate="print">
            <a:extLst>
              <a:ext uri="{28A0092B-C50C-407E-A947-70E740481C1C}">
                <a14:useLocalDpi xmlns:a14="http://schemas.microsoft.com/office/drawing/2010/main" val="0"/>
              </a:ext>
            </a:extLst>
          </a:blip>
          <a:stretch>
            <a:fillRect/>
          </a:stretch>
        </p:blipFill>
        <p:spPr>
          <a:xfrm rot="5400000">
            <a:off x="149564" y="994390"/>
            <a:ext cx="1842135" cy="1496829"/>
          </a:xfrm>
          <a:prstGeom prst="rect">
            <a:avLst/>
          </a:prstGeom>
        </p:spPr>
      </p:pic>
      <p:pic>
        <p:nvPicPr>
          <p:cNvPr id="4" name="Picture 3" descr="W:\Media\Pictures - do not move!\nursery\Nursery booklet\IMG_1736.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033335" y="1850371"/>
            <a:ext cx="1856105" cy="1404620"/>
          </a:xfrm>
          <a:prstGeom prst="rect">
            <a:avLst/>
          </a:prstGeom>
          <a:noFill/>
          <a:ln>
            <a:noFill/>
          </a:ln>
        </p:spPr>
      </p:pic>
      <p:pic>
        <p:nvPicPr>
          <p:cNvPr id="7" name="Picture 6" descr="W:\Media\Pictures - do not move!\nursery\Nursery booklet\IMG_1779.JPG"/>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3886778" y="1829098"/>
            <a:ext cx="1856106" cy="1447165"/>
          </a:xfrm>
          <a:prstGeom prst="rect">
            <a:avLst/>
          </a:prstGeom>
          <a:noFill/>
          <a:ln>
            <a:noFill/>
          </a:ln>
        </p:spPr>
      </p:pic>
      <p:sp>
        <p:nvSpPr>
          <p:cNvPr id="8" name="TextBox 7"/>
          <p:cNvSpPr txBox="1"/>
          <p:nvPr/>
        </p:nvSpPr>
        <p:spPr>
          <a:xfrm>
            <a:off x="322217" y="2663872"/>
            <a:ext cx="1515410" cy="923330"/>
          </a:xfrm>
          <a:prstGeom prst="rect">
            <a:avLst/>
          </a:prstGeom>
          <a:noFill/>
        </p:spPr>
        <p:txBody>
          <a:bodyPr wrap="square" rtlCol="0">
            <a:spAutoFit/>
          </a:bodyPr>
          <a:lstStyle/>
          <a:p>
            <a:pPr algn="ctr"/>
            <a:r>
              <a:rPr lang="en-GB" dirty="0" smtClean="0"/>
              <a:t>Danielle Houghton</a:t>
            </a:r>
          </a:p>
          <a:p>
            <a:pPr algn="ctr"/>
            <a:r>
              <a:rPr lang="en-GB" dirty="0" smtClean="0"/>
              <a:t>Teacher</a:t>
            </a:r>
            <a:endParaRPr lang="en-GB" dirty="0"/>
          </a:p>
        </p:txBody>
      </p:sp>
      <p:sp>
        <p:nvSpPr>
          <p:cNvPr id="9" name="TextBox 8"/>
          <p:cNvSpPr txBox="1"/>
          <p:nvPr/>
        </p:nvSpPr>
        <p:spPr>
          <a:xfrm>
            <a:off x="2085394" y="3480734"/>
            <a:ext cx="1596886" cy="1200329"/>
          </a:xfrm>
          <a:prstGeom prst="rect">
            <a:avLst/>
          </a:prstGeom>
          <a:noFill/>
        </p:spPr>
        <p:txBody>
          <a:bodyPr wrap="square" rtlCol="0">
            <a:spAutoFit/>
          </a:bodyPr>
          <a:lstStyle/>
          <a:p>
            <a:pPr algn="ctr"/>
            <a:r>
              <a:rPr lang="en-GB" dirty="0" smtClean="0"/>
              <a:t>Diane</a:t>
            </a:r>
          </a:p>
          <a:p>
            <a:pPr algn="ctr"/>
            <a:r>
              <a:rPr lang="en-GB" dirty="0" smtClean="0"/>
              <a:t>Fenton</a:t>
            </a:r>
          </a:p>
          <a:p>
            <a:pPr algn="ctr"/>
            <a:r>
              <a:rPr lang="en-GB" dirty="0" smtClean="0"/>
              <a:t>Teaching Assistant</a:t>
            </a:r>
            <a:endParaRPr lang="en-GB" dirty="0"/>
          </a:p>
        </p:txBody>
      </p:sp>
      <p:sp>
        <p:nvSpPr>
          <p:cNvPr id="12" name="TextBox 11"/>
          <p:cNvSpPr txBox="1"/>
          <p:nvPr/>
        </p:nvSpPr>
        <p:spPr>
          <a:xfrm>
            <a:off x="3682279" y="3396343"/>
            <a:ext cx="2085089" cy="646331"/>
          </a:xfrm>
          <a:prstGeom prst="rect">
            <a:avLst/>
          </a:prstGeom>
          <a:noFill/>
        </p:spPr>
        <p:txBody>
          <a:bodyPr wrap="square" rtlCol="0">
            <a:spAutoFit/>
          </a:bodyPr>
          <a:lstStyle/>
          <a:p>
            <a:pPr algn="ctr"/>
            <a:r>
              <a:rPr lang="en-GB" dirty="0" smtClean="0"/>
              <a:t>Lisa Howson</a:t>
            </a:r>
          </a:p>
          <a:p>
            <a:pPr algn="ctr"/>
            <a:r>
              <a:rPr lang="en-GB" dirty="0" smtClean="0"/>
              <a:t>Teaching Assistant </a:t>
            </a:r>
            <a:endParaRPr lang="en-GB" dirty="0"/>
          </a:p>
        </p:txBody>
      </p:sp>
      <p:pic>
        <p:nvPicPr>
          <p:cNvPr id="1026" name="Picture 2" descr="DSCF196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432869" y="821736"/>
            <a:ext cx="1550125" cy="1842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10615749" y="2734491"/>
            <a:ext cx="984068" cy="923330"/>
          </a:xfrm>
          <a:prstGeom prst="rect">
            <a:avLst/>
          </a:prstGeom>
          <a:noFill/>
        </p:spPr>
        <p:txBody>
          <a:bodyPr wrap="square" rtlCol="0">
            <a:spAutoFit/>
          </a:bodyPr>
          <a:lstStyle/>
          <a:p>
            <a:pPr algn="ctr"/>
            <a:r>
              <a:rPr lang="en-GB" dirty="0" smtClean="0"/>
              <a:t>Jodie </a:t>
            </a:r>
            <a:r>
              <a:rPr lang="en-GB" dirty="0" err="1" smtClean="0"/>
              <a:t>Moxam</a:t>
            </a:r>
            <a:r>
              <a:rPr lang="en-GB" dirty="0" smtClean="0"/>
              <a:t> HLTA</a:t>
            </a:r>
            <a:endParaRPr lang="en-GB" dirty="0"/>
          </a:p>
        </p:txBody>
      </p:sp>
      <p:sp>
        <p:nvSpPr>
          <p:cNvPr id="18" name="TextBox 17"/>
          <p:cNvSpPr txBox="1"/>
          <p:nvPr/>
        </p:nvSpPr>
        <p:spPr>
          <a:xfrm>
            <a:off x="2259077" y="5164183"/>
            <a:ext cx="7694820" cy="1015663"/>
          </a:xfrm>
          <a:prstGeom prst="rect">
            <a:avLst/>
          </a:prstGeom>
          <a:noFill/>
        </p:spPr>
        <p:txBody>
          <a:bodyPr wrap="square" rtlCol="0">
            <a:spAutoFit/>
          </a:bodyPr>
          <a:lstStyle/>
          <a:p>
            <a:pPr algn="ctr"/>
            <a:r>
              <a:rPr lang="en-GB" sz="6000" b="1" dirty="0" smtClean="0">
                <a:solidFill>
                  <a:srgbClr val="00B0F0"/>
                </a:solidFill>
                <a:latin typeface="Arial" panose="020B0604020202020204" pitchFamily="34" charset="0"/>
                <a:cs typeface="Arial" panose="020B0604020202020204" pitchFamily="34" charset="0"/>
              </a:rPr>
              <a:t>Meet the F1 Team</a:t>
            </a:r>
            <a:endParaRPr lang="en-GB" sz="6000" b="1" dirty="0">
              <a:solidFill>
                <a:srgbClr val="00B0F0"/>
              </a:solidFill>
              <a:latin typeface="Arial" panose="020B0604020202020204" pitchFamily="34" charset="0"/>
              <a:cs typeface="Arial" panose="020B0604020202020204" pitchFamily="34" charset="0"/>
            </a:endParaRPr>
          </a:p>
        </p:txBody>
      </p:sp>
      <p:pic>
        <p:nvPicPr>
          <p:cNvPr id="21" name="Picture 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6096559" y="1824252"/>
            <a:ext cx="1869442" cy="1443522"/>
          </a:xfrm>
          <a:prstGeom prst="rect">
            <a:avLst/>
          </a:prstGeom>
        </p:spPr>
      </p:pic>
      <p:sp>
        <p:nvSpPr>
          <p:cNvPr id="10" name="Rectangle 9"/>
          <p:cNvSpPr/>
          <p:nvPr/>
        </p:nvSpPr>
        <p:spPr>
          <a:xfrm>
            <a:off x="4807131" y="3105835"/>
            <a:ext cx="4702629" cy="923330"/>
          </a:xfrm>
          <a:prstGeom prst="rect">
            <a:avLst/>
          </a:prstGeom>
        </p:spPr>
        <p:txBody>
          <a:bodyPr wrap="square">
            <a:spAutoFit/>
          </a:bodyPr>
          <a:lstStyle/>
          <a:p>
            <a:pPr algn="ctr"/>
            <a:endParaRPr lang="en-GB" dirty="0"/>
          </a:p>
          <a:p>
            <a:pPr algn="ctr"/>
            <a:r>
              <a:rPr lang="en-GB" dirty="0" smtClean="0"/>
              <a:t>Danielle </a:t>
            </a:r>
            <a:r>
              <a:rPr lang="en-GB" dirty="0"/>
              <a:t>Page</a:t>
            </a:r>
          </a:p>
          <a:p>
            <a:pPr algn="ctr"/>
            <a:r>
              <a:rPr lang="en-GB" dirty="0"/>
              <a:t>Teaching Assistant</a:t>
            </a:r>
          </a:p>
        </p:txBody>
      </p:sp>
      <p:pic>
        <p:nvPicPr>
          <p:cNvPr id="5" name="Picture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8213515" y="1844973"/>
            <a:ext cx="1869443" cy="1402083"/>
          </a:xfrm>
          <a:prstGeom prst="rect">
            <a:avLst/>
          </a:prstGeom>
        </p:spPr>
      </p:pic>
      <p:sp>
        <p:nvSpPr>
          <p:cNvPr id="6" name="TextBox 5"/>
          <p:cNvSpPr txBox="1"/>
          <p:nvPr/>
        </p:nvSpPr>
        <p:spPr>
          <a:xfrm>
            <a:off x="8447195" y="3587202"/>
            <a:ext cx="1402083" cy="1200329"/>
          </a:xfrm>
          <a:prstGeom prst="rect">
            <a:avLst/>
          </a:prstGeom>
          <a:noFill/>
        </p:spPr>
        <p:txBody>
          <a:bodyPr wrap="square" rtlCol="0">
            <a:spAutoFit/>
          </a:bodyPr>
          <a:lstStyle/>
          <a:p>
            <a:pPr algn="ctr"/>
            <a:r>
              <a:rPr lang="en-GB" dirty="0" smtClean="0"/>
              <a:t>Khloe Squires</a:t>
            </a:r>
          </a:p>
          <a:p>
            <a:pPr algn="ctr"/>
            <a:r>
              <a:rPr lang="en-GB" smtClean="0"/>
              <a:t>Student Teacher</a:t>
            </a:r>
            <a:endParaRPr lang="en-GB"/>
          </a:p>
        </p:txBody>
      </p:sp>
    </p:spTree>
    <p:extLst>
      <p:ext uri="{BB962C8B-B14F-4D97-AF65-F5344CB8AC3E}">
        <p14:creationId xmlns:p14="http://schemas.microsoft.com/office/powerpoint/2010/main" val="39479024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1367</TotalTime>
  <Words>757</Words>
  <Application>Microsoft Office PowerPoint</Application>
  <PresentationFormat>Widescreen</PresentationFormat>
  <Paragraphs>65</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HoughtonD</cp:lastModifiedBy>
  <cp:revision>148</cp:revision>
  <dcterms:created xsi:type="dcterms:W3CDTF">2021-08-06T08:19:36Z</dcterms:created>
  <dcterms:modified xsi:type="dcterms:W3CDTF">2024-10-20T13:02:49Z</dcterms:modified>
</cp:coreProperties>
</file>