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
  </p:notesMasterIdLst>
  <p:sldIdLst>
    <p:sldId id="256" r:id="rId2"/>
    <p:sldId id="257" r:id="rId3"/>
    <p:sldId id="258" r:id="rId4"/>
    <p:sldId id="259" r:id="rId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 roundtripDataSignature="AMtx7mgOlXZmDkuEeDrorqhA5UjWbHqM6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0" d="100"/>
          <a:sy n="60" d="100"/>
        </p:scale>
        <p:origin x="884"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presProps" Target="presProps.xml"/><Relationship Id="rId5" Type="http://schemas.openxmlformats.org/officeDocument/2006/relationships/slide" Target="slides/slide4.xml"/><Relationship Id="rId10" Type="http://customschemas.google.com/relationships/presentationmetadata" Target="metadata"/><Relationship Id="rId4" Type="http://schemas.openxmlformats.org/officeDocument/2006/relationships/slide" Target="slides/slide3.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3" name="Google Shape;11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6" name="Google Shape;12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4"/>
          <p:cNvSpPr>
            <a:spLocks noGrp="1"/>
          </p:cNvSpPr>
          <p:nvPr>
            <p:ph type="pic" idx="2"/>
          </p:nvPr>
        </p:nvSpPr>
        <p:spPr>
          <a:xfrm>
            <a:off x="5183188" y="987425"/>
            <a:ext cx="6172200" cy="4873625"/>
          </a:xfrm>
          <a:prstGeom prst="rect">
            <a:avLst/>
          </a:prstGeom>
          <a:noFill/>
          <a:ln>
            <a:noFill/>
          </a:ln>
        </p:spPr>
      </p:sp>
      <p:sp>
        <p:nvSpPr>
          <p:cNvPr id="64" name="Google Shape;64;p1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pn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jpg"/><Relationship Id="rId4" Type="http://schemas.openxmlformats.org/officeDocument/2006/relationships/image" Target="../media/image12.jp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2700244" y="217715"/>
            <a:ext cx="6547671" cy="1398205"/>
          </a:xfrm>
          <a:prstGeom prst="rect">
            <a:avLst/>
          </a:prstGeom>
          <a:noFill/>
          <a:ln>
            <a:noFill/>
          </a:ln>
        </p:spPr>
      </p:pic>
      <p:sp>
        <p:nvSpPr>
          <p:cNvPr id="85" name="Google Shape;85;p1"/>
          <p:cNvSpPr/>
          <p:nvPr/>
        </p:nvSpPr>
        <p:spPr>
          <a:xfrm>
            <a:off x="600892" y="1562638"/>
            <a:ext cx="10920548"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main theme for this term is </a:t>
            </a:r>
            <a:r>
              <a:rPr lang="en-GB" sz="1400" b="0" i="0" u="none" strike="noStrike" cap="none">
                <a:solidFill>
                  <a:srgbClr val="FF0000"/>
                </a:solidFill>
                <a:latin typeface="Arial"/>
                <a:ea typeface="Arial"/>
                <a:cs typeface="Arial"/>
                <a:sym typeface="Arial"/>
              </a:rPr>
              <a:t>‘Romans‘  </a:t>
            </a:r>
            <a:r>
              <a:rPr lang="en-GB" sz="1400" b="0" i="0" u="none" strike="noStrike" cap="none">
                <a:solidFill>
                  <a:schemeClr val="dk1"/>
                </a:solidFill>
                <a:latin typeface="Arial"/>
                <a:ea typeface="Arial"/>
                <a:cs typeface="Arial"/>
                <a:sym typeface="Arial"/>
              </a:rPr>
              <a:t>This will be taught through History, linking also to some of our writing. We will look at the reasons the Romans came to Britain, the changes they made whilst they were here and learn about</a:t>
            </a:r>
            <a:r>
              <a:rPr lang="en-GB">
                <a:solidFill>
                  <a:schemeClr val="dk1"/>
                </a:solidFill>
              </a:rPr>
              <a:t> life in Roman Britain</a:t>
            </a:r>
            <a:r>
              <a:rPr lang="en-GB" sz="1400" b="0" i="0" u="none" strike="noStrike" cap="none">
                <a:solidFill>
                  <a:schemeClr val="dk1"/>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86" name="Google Shape;86;p1"/>
          <p:cNvSpPr/>
          <p:nvPr/>
        </p:nvSpPr>
        <p:spPr>
          <a:xfrm>
            <a:off x="418009" y="3065417"/>
            <a:ext cx="3239589" cy="13849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chemeClr val="dk1"/>
                </a:solidFill>
                <a:latin typeface="Arial"/>
                <a:ea typeface="Arial"/>
                <a:cs typeface="Arial"/>
                <a:sym typeface="Arial"/>
              </a:rPr>
              <a:t>P.E. Days and Kit</a:t>
            </a:r>
            <a:endParaRPr sz="12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dirty="0">
                <a:solidFill>
                  <a:schemeClr val="dk1"/>
                </a:solidFill>
              </a:rPr>
              <a:t>Indoor</a:t>
            </a:r>
            <a:r>
              <a:rPr lang="en-GB" sz="1200" b="0" i="0" u="none" strike="noStrike" cap="none" dirty="0">
                <a:solidFill>
                  <a:schemeClr val="dk1"/>
                </a:solidFill>
                <a:latin typeface="Arial"/>
                <a:ea typeface="Arial"/>
                <a:cs typeface="Arial"/>
                <a:sym typeface="Arial"/>
              </a:rPr>
              <a:t> PE will take place on </a:t>
            </a:r>
            <a:r>
              <a:rPr lang="en-GB" sz="1200" dirty="0">
                <a:solidFill>
                  <a:schemeClr val="dk1"/>
                </a:solidFill>
              </a:rPr>
              <a:t>Wednesday </a:t>
            </a:r>
            <a:r>
              <a:rPr lang="en-GB" sz="1200" b="0" i="0" u="none" strike="noStrike" cap="none" dirty="0">
                <a:solidFill>
                  <a:schemeClr val="dk1"/>
                </a:solidFill>
                <a:latin typeface="Arial"/>
                <a:ea typeface="Arial"/>
                <a:cs typeface="Arial"/>
                <a:sym typeface="Arial"/>
              </a:rPr>
              <a:t>and </a:t>
            </a:r>
            <a:r>
              <a:rPr lang="en-GB" sz="1200" dirty="0">
                <a:solidFill>
                  <a:schemeClr val="dk1"/>
                </a:solidFill>
              </a:rPr>
              <a:t>Outdoor </a:t>
            </a:r>
            <a:r>
              <a:rPr lang="en-GB" sz="1200" b="0" i="0" u="none" strike="noStrike" cap="none" dirty="0">
                <a:solidFill>
                  <a:schemeClr val="dk1"/>
                </a:solidFill>
                <a:latin typeface="Arial"/>
                <a:ea typeface="Arial"/>
                <a:cs typeface="Arial"/>
                <a:sym typeface="Arial"/>
              </a:rPr>
              <a:t>PE on </a:t>
            </a:r>
            <a:r>
              <a:rPr lang="en-GB" sz="1200" dirty="0">
                <a:solidFill>
                  <a:schemeClr val="dk1"/>
                </a:solidFill>
              </a:rPr>
              <a:t>Thur</a:t>
            </a:r>
            <a:r>
              <a:rPr lang="en-GB" sz="1200" b="0" i="0" u="none" strike="noStrike" cap="none" dirty="0">
                <a:solidFill>
                  <a:schemeClr val="dk1"/>
                </a:solidFill>
                <a:latin typeface="Arial"/>
                <a:ea typeface="Arial"/>
                <a:cs typeface="Arial"/>
                <a:sym typeface="Arial"/>
              </a:rPr>
              <a:t>sday. Children will need to have a PE kit in school for these days.  Please ensure your child has a white T-shirt and black shorts, tracksuit bottoms or leggings for these sessions. </a:t>
            </a:r>
            <a:endParaRPr sz="1200" b="0" i="0" u="none" strike="noStrike" cap="none" dirty="0">
              <a:solidFill>
                <a:schemeClr val="dk1"/>
              </a:solidFill>
              <a:latin typeface="Arial"/>
              <a:ea typeface="Arial"/>
              <a:cs typeface="Arial"/>
              <a:sym typeface="Arial"/>
            </a:endParaRPr>
          </a:p>
        </p:txBody>
      </p:sp>
      <p:pic>
        <p:nvPicPr>
          <p:cNvPr id="87" name="Google Shape;87;p1"/>
          <p:cNvPicPr preferRelativeResize="0"/>
          <p:nvPr/>
        </p:nvPicPr>
        <p:blipFill rotWithShape="1">
          <a:blip r:embed="rId4">
            <a:alphaModFix/>
          </a:blip>
          <a:srcRect/>
          <a:stretch/>
        </p:blipFill>
        <p:spPr>
          <a:xfrm>
            <a:off x="722810" y="4962980"/>
            <a:ext cx="2629989" cy="1220628"/>
          </a:xfrm>
          <a:prstGeom prst="rect">
            <a:avLst/>
          </a:prstGeom>
          <a:noFill/>
          <a:ln>
            <a:noFill/>
          </a:ln>
        </p:spPr>
      </p:pic>
      <p:sp>
        <p:nvSpPr>
          <p:cNvPr id="88" name="Google Shape;88;p1"/>
          <p:cNvSpPr txBox="1"/>
          <p:nvPr/>
        </p:nvSpPr>
        <p:spPr>
          <a:xfrm>
            <a:off x="8194765" y="3048000"/>
            <a:ext cx="3326700" cy="2124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chemeClr val="dk1"/>
                </a:solidFill>
                <a:latin typeface="Arial"/>
                <a:ea typeface="Arial"/>
                <a:cs typeface="Arial"/>
                <a:sym typeface="Arial"/>
              </a:rPr>
              <a:t>Reading and Spellings</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chemeClr val="dk1"/>
                </a:solidFill>
                <a:latin typeface="Arial"/>
                <a:ea typeface="Arial"/>
                <a:cs typeface="Arial"/>
                <a:sym typeface="Arial"/>
              </a:rPr>
              <a:t>Please can you make sure your child has their journal in school every day and get them, or yourself, to write in their reads. These will go towards their reading badges each term. They need to do 40 reading to receive their next reading mileage badge. </a:t>
            </a:r>
            <a:endParaRPr sz="12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dirty="0">
                <a:solidFill>
                  <a:schemeClr val="dk1"/>
                </a:solidFill>
              </a:rPr>
              <a:t>The weekly spelling lists will be stuck into their journal, ready for their test on a Friday. Please assist them in practising their spellings when you can.</a:t>
            </a:r>
            <a:r>
              <a:rPr lang="en-GB" sz="1200" b="0" i="0" u="none" strike="noStrike" cap="none" dirty="0">
                <a:solidFill>
                  <a:schemeClr val="dk1"/>
                </a:solidFill>
                <a:latin typeface="Arial"/>
                <a:ea typeface="Arial"/>
                <a:cs typeface="Arial"/>
                <a:sym typeface="Arial"/>
              </a:rPr>
              <a:t>.</a:t>
            </a:r>
            <a:endParaRPr sz="1400" b="0" i="0" u="none" strike="noStrike" cap="none" dirty="0">
              <a:solidFill>
                <a:srgbClr val="000000"/>
              </a:solidFill>
              <a:latin typeface="Arial"/>
              <a:ea typeface="Arial"/>
              <a:cs typeface="Arial"/>
              <a:sym typeface="Arial"/>
            </a:endParaRPr>
          </a:p>
        </p:txBody>
      </p:sp>
      <p:pic>
        <p:nvPicPr>
          <p:cNvPr id="89" name="Google Shape;89;p1"/>
          <p:cNvPicPr preferRelativeResize="0"/>
          <p:nvPr/>
        </p:nvPicPr>
        <p:blipFill rotWithShape="1">
          <a:blip r:embed="rId5">
            <a:alphaModFix/>
          </a:blip>
          <a:srcRect/>
          <a:stretch/>
        </p:blipFill>
        <p:spPr>
          <a:xfrm>
            <a:off x="9285053" y="5541601"/>
            <a:ext cx="1146147" cy="810838"/>
          </a:xfrm>
          <a:prstGeom prst="rect">
            <a:avLst/>
          </a:prstGeom>
          <a:noFill/>
          <a:ln>
            <a:noFill/>
          </a:ln>
        </p:spPr>
      </p:pic>
      <p:sp>
        <p:nvSpPr>
          <p:cNvPr id="90" name="Google Shape;90;p1"/>
          <p:cNvSpPr txBox="1"/>
          <p:nvPr/>
        </p:nvSpPr>
        <p:spPr>
          <a:xfrm>
            <a:off x="4323804" y="3041755"/>
            <a:ext cx="3204900" cy="1754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chemeClr val="dk1"/>
                </a:solidFill>
                <a:latin typeface="Arial"/>
                <a:ea typeface="Arial"/>
                <a:cs typeface="Arial"/>
                <a:sym typeface="Arial"/>
              </a:rPr>
              <a:t>Times Tables and CLIC Gaps</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chemeClr val="dk1"/>
                </a:solidFill>
                <a:latin typeface="Arial"/>
                <a:ea typeface="Arial"/>
                <a:cs typeface="Arial"/>
                <a:sym typeface="Arial"/>
              </a:rPr>
              <a:t>In your child’s journal each week, they will write their weekly test scores for CLIC and Beat That. We also encourage all children, whether they are already on the rocket or not, to practise their times tables every week at home. All children have a Times Table Rock Stars login in their journal,</a:t>
            </a:r>
            <a:r>
              <a:rPr lang="en-GB" sz="1200" dirty="0">
                <a:solidFill>
                  <a:schemeClr val="dk1"/>
                </a:solidFill>
              </a:rPr>
              <a:t> and </a:t>
            </a:r>
            <a:r>
              <a:rPr lang="en-GB" sz="1200" b="0" i="0" u="none" strike="noStrike" cap="none" dirty="0">
                <a:solidFill>
                  <a:schemeClr val="dk1"/>
                </a:solidFill>
                <a:latin typeface="Arial"/>
                <a:ea typeface="Arial"/>
                <a:cs typeface="Arial"/>
                <a:sym typeface="Arial"/>
              </a:rPr>
              <a:t>this is a great way to practise</a:t>
            </a:r>
            <a:r>
              <a:rPr lang="en-GB" sz="1200" dirty="0">
                <a:solidFill>
                  <a:schemeClr val="dk1"/>
                </a:solidFill>
              </a:rPr>
              <a:t>.</a:t>
            </a:r>
            <a:endParaRPr sz="1200" b="0" i="0" u="none" strike="noStrike" cap="none" dirty="0">
              <a:solidFill>
                <a:schemeClr val="dk1"/>
              </a:solidFill>
              <a:latin typeface="Arial"/>
              <a:ea typeface="Arial"/>
              <a:cs typeface="Arial"/>
              <a:sym typeface="Arial"/>
            </a:endParaRPr>
          </a:p>
        </p:txBody>
      </p:sp>
      <p:pic>
        <p:nvPicPr>
          <p:cNvPr id="91" name="Google Shape;91;p1" descr="Free Printable Multiplication Tables"/>
          <p:cNvPicPr preferRelativeResize="0"/>
          <p:nvPr/>
        </p:nvPicPr>
        <p:blipFill rotWithShape="1">
          <a:blip r:embed="rId6">
            <a:alphaModFix/>
          </a:blip>
          <a:srcRect/>
          <a:stretch/>
        </p:blipFill>
        <p:spPr>
          <a:xfrm>
            <a:off x="5477692" y="5534745"/>
            <a:ext cx="925382" cy="77019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2699657" y="209006"/>
            <a:ext cx="6548846" cy="1254033"/>
          </a:xfrm>
          <a:prstGeom prst="rect">
            <a:avLst/>
          </a:prstGeom>
          <a:noFill/>
          <a:ln>
            <a:noFill/>
          </a:ln>
        </p:spPr>
      </p:pic>
      <p:sp>
        <p:nvSpPr>
          <p:cNvPr id="97" name="Google Shape;97;p2"/>
          <p:cNvSpPr txBox="1"/>
          <p:nvPr/>
        </p:nvSpPr>
        <p:spPr>
          <a:xfrm>
            <a:off x="2699657" y="1410248"/>
            <a:ext cx="6348600" cy="33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none" strike="noStrike" cap="none">
                <a:solidFill>
                  <a:schemeClr val="dk1"/>
                </a:solidFill>
                <a:latin typeface="Arial"/>
                <a:ea typeface="Arial"/>
                <a:cs typeface="Arial"/>
                <a:sym typeface="Arial"/>
              </a:rPr>
              <a:t>Welcome to Y5 -  Autumn – Romans</a:t>
            </a:r>
            <a:endParaRPr sz="1600" b="1" i="0" u="none" strike="noStrike" cap="none">
              <a:solidFill>
                <a:schemeClr val="dk1"/>
              </a:solidFill>
              <a:latin typeface="Arial"/>
              <a:ea typeface="Arial"/>
              <a:cs typeface="Arial"/>
              <a:sym typeface="Arial"/>
            </a:endParaRPr>
          </a:p>
        </p:txBody>
      </p:sp>
      <p:pic>
        <p:nvPicPr>
          <p:cNvPr id="98" name="Google Shape;98;p2"/>
          <p:cNvPicPr preferRelativeResize="0"/>
          <p:nvPr/>
        </p:nvPicPr>
        <p:blipFill rotWithShape="1">
          <a:blip r:embed="rId4">
            <a:alphaModFix/>
          </a:blip>
          <a:srcRect/>
          <a:stretch/>
        </p:blipFill>
        <p:spPr>
          <a:xfrm>
            <a:off x="5508631" y="1971230"/>
            <a:ext cx="930897" cy="812328"/>
          </a:xfrm>
          <a:prstGeom prst="rect">
            <a:avLst/>
          </a:prstGeom>
          <a:noFill/>
          <a:ln>
            <a:noFill/>
          </a:ln>
        </p:spPr>
      </p:pic>
      <p:sp>
        <p:nvSpPr>
          <p:cNvPr id="99" name="Google Shape;99;p2"/>
          <p:cNvSpPr txBox="1"/>
          <p:nvPr/>
        </p:nvSpPr>
        <p:spPr>
          <a:xfrm>
            <a:off x="3108834" y="2686353"/>
            <a:ext cx="6139800" cy="17394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Arial"/>
                <a:ea typeface="Arial"/>
                <a:cs typeface="Arial"/>
                <a:sym typeface="Arial"/>
              </a:rPr>
              <a:t>Relationships and Health Education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Arial"/>
                <a:ea typeface="Arial"/>
                <a:cs typeface="Arial"/>
                <a:sym typeface="Arial"/>
              </a:rPr>
              <a:t>The main focus for this term will be delivered during anti-bullying week. The children will be thinking critically about our digital footprint and how permanent what we post online is and the audience it can reach. This learning builds on communicating with others online and what we should and shouldn’t share about ourselves with strangers. </a:t>
            </a:r>
            <a:endParaRPr sz="15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Arial"/>
                <a:ea typeface="Arial"/>
                <a:cs typeface="Arial"/>
                <a:sym typeface="Arial"/>
              </a:rPr>
              <a:t>We will also be considering what makes a close friend, and the feelings involved with friendships and families. They will look at the celebration of marriages in a range of different cultures; as well as the concept of consent.</a:t>
            </a:r>
            <a:endParaRPr sz="1500" b="0" i="0" u="none" strike="noStrike" cap="none">
              <a:solidFill>
                <a:srgbClr val="000000"/>
              </a:solidFill>
              <a:latin typeface="Arial"/>
              <a:ea typeface="Arial"/>
              <a:cs typeface="Arial"/>
              <a:sym typeface="Arial"/>
            </a:endParaRPr>
          </a:p>
        </p:txBody>
      </p:sp>
      <p:pic>
        <p:nvPicPr>
          <p:cNvPr id="100" name="Google Shape;100;p2"/>
          <p:cNvPicPr preferRelativeResize="0"/>
          <p:nvPr/>
        </p:nvPicPr>
        <p:blipFill rotWithShape="1">
          <a:blip r:embed="rId5">
            <a:alphaModFix/>
          </a:blip>
          <a:srcRect/>
          <a:stretch/>
        </p:blipFill>
        <p:spPr>
          <a:xfrm>
            <a:off x="9776962" y="627823"/>
            <a:ext cx="1702829" cy="835224"/>
          </a:xfrm>
          <a:prstGeom prst="rect">
            <a:avLst/>
          </a:prstGeom>
          <a:noFill/>
          <a:ln>
            <a:noFill/>
          </a:ln>
        </p:spPr>
      </p:pic>
      <p:sp>
        <p:nvSpPr>
          <p:cNvPr id="101" name="Google Shape;101;p2"/>
          <p:cNvSpPr txBox="1"/>
          <p:nvPr/>
        </p:nvSpPr>
        <p:spPr>
          <a:xfrm>
            <a:off x="9308070" y="1653950"/>
            <a:ext cx="2640600" cy="144650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dirty="0">
                <a:solidFill>
                  <a:schemeClr val="dk1"/>
                </a:solidFill>
                <a:latin typeface="Arial"/>
                <a:ea typeface="Arial"/>
                <a:cs typeface="Arial"/>
                <a:sym typeface="Arial"/>
              </a:rPr>
              <a:t>Physical Development</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0" i="0" u="none" strike="noStrike" cap="none" dirty="0">
                <a:solidFill>
                  <a:schemeClr val="dk1"/>
                </a:solidFill>
                <a:latin typeface="Arial"/>
                <a:ea typeface="Arial"/>
                <a:cs typeface="Arial"/>
                <a:sym typeface="Arial"/>
              </a:rPr>
              <a:t>We will be doing </a:t>
            </a:r>
            <a:r>
              <a:rPr lang="en-GB" sz="1100" dirty="0">
                <a:solidFill>
                  <a:schemeClr val="dk1"/>
                </a:solidFill>
              </a:rPr>
              <a:t>out</a:t>
            </a:r>
            <a:r>
              <a:rPr lang="en-GB" sz="1100" b="0" i="0" u="none" strike="noStrike" cap="none" dirty="0">
                <a:solidFill>
                  <a:schemeClr val="dk1"/>
                </a:solidFill>
                <a:latin typeface="Arial"/>
                <a:ea typeface="Arial"/>
                <a:cs typeface="Arial"/>
                <a:sym typeface="Arial"/>
              </a:rPr>
              <a:t>door PE on </a:t>
            </a:r>
            <a:r>
              <a:rPr lang="en-GB" sz="1100" dirty="0">
                <a:solidFill>
                  <a:schemeClr val="dk1"/>
                </a:solidFill>
              </a:rPr>
              <a:t>Wednes</a:t>
            </a:r>
            <a:r>
              <a:rPr lang="en-GB" sz="1100" b="0" i="0" u="none" strike="noStrike" cap="none" dirty="0">
                <a:solidFill>
                  <a:schemeClr val="dk1"/>
                </a:solidFill>
                <a:latin typeface="Arial"/>
                <a:ea typeface="Arial"/>
                <a:cs typeface="Arial"/>
                <a:sym typeface="Arial"/>
              </a:rPr>
              <a:t>day and </a:t>
            </a:r>
            <a:r>
              <a:rPr lang="en-GB" sz="1100" dirty="0">
                <a:solidFill>
                  <a:schemeClr val="dk1"/>
                </a:solidFill>
              </a:rPr>
              <a:t>in</a:t>
            </a:r>
            <a:r>
              <a:rPr lang="en-GB" sz="1100" b="0" i="0" u="none" strike="noStrike" cap="none" dirty="0">
                <a:solidFill>
                  <a:schemeClr val="dk1"/>
                </a:solidFill>
                <a:latin typeface="Arial"/>
                <a:ea typeface="Arial"/>
                <a:cs typeface="Arial"/>
                <a:sym typeface="Arial"/>
              </a:rPr>
              <a:t>door PE on </a:t>
            </a:r>
            <a:r>
              <a:rPr lang="en-GB" sz="1100" dirty="0">
                <a:solidFill>
                  <a:schemeClr val="dk1"/>
                </a:solidFill>
              </a:rPr>
              <a:t>Thur</a:t>
            </a:r>
            <a:r>
              <a:rPr lang="en-GB" sz="1100" b="0" i="0" u="none" strike="noStrike" cap="none" dirty="0">
                <a:solidFill>
                  <a:schemeClr val="dk1"/>
                </a:solidFill>
                <a:latin typeface="Arial"/>
                <a:ea typeface="Arial"/>
                <a:cs typeface="Arial"/>
                <a:sym typeface="Arial"/>
              </a:rPr>
              <a:t>sday.</a:t>
            </a:r>
            <a:endParaRPr sz="11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0" i="0" u="none" strike="noStrike" cap="none" dirty="0">
                <a:solidFill>
                  <a:schemeClr val="dk1"/>
                </a:solidFill>
                <a:latin typeface="Arial"/>
                <a:ea typeface="Arial"/>
                <a:cs typeface="Arial"/>
                <a:sym typeface="Arial"/>
              </a:rPr>
              <a:t>Our outdoor PE will focus on tag rugby and coordination skills.</a:t>
            </a:r>
            <a:endParaRPr sz="11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0" i="0" u="none" strike="noStrike" cap="none" dirty="0">
                <a:solidFill>
                  <a:schemeClr val="dk1"/>
                </a:solidFill>
                <a:latin typeface="Arial"/>
                <a:ea typeface="Arial"/>
                <a:cs typeface="Arial"/>
                <a:sym typeface="Arial"/>
              </a:rPr>
              <a:t>Our indoor PE will focus on badminton and dodgeball.</a:t>
            </a:r>
            <a:endParaRPr sz="1100" b="0" i="0" u="none" strike="noStrike" cap="none" dirty="0">
              <a:solidFill>
                <a:schemeClr val="dk1"/>
              </a:solidFill>
              <a:latin typeface="Arial"/>
              <a:ea typeface="Arial"/>
              <a:cs typeface="Arial"/>
              <a:sym typeface="Arial"/>
            </a:endParaRPr>
          </a:p>
        </p:txBody>
      </p:sp>
      <p:pic>
        <p:nvPicPr>
          <p:cNvPr id="102" name="Google Shape;102;p2"/>
          <p:cNvPicPr preferRelativeResize="0"/>
          <p:nvPr/>
        </p:nvPicPr>
        <p:blipFill rotWithShape="1">
          <a:blip r:embed="rId6">
            <a:alphaModFix/>
          </a:blip>
          <a:srcRect/>
          <a:stretch/>
        </p:blipFill>
        <p:spPr>
          <a:xfrm>
            <a:off x="889940" y="763813"/>
            <a:ext cx="1390008" cy="952076"/>
          </a:xfrm>
          <a:prstGeom prst="rect">
            <a:avLst/>
          </a:prstGeom>
          <a:noFill/>
          <a:ln>
            <a:noFill/>
          </a:ln>
        </p:spPr>
      </p:pic>
      <p:sp>
        <p:nvSpPr>
          <p:cNvPr id="103" name="Google Shape;103;p2"/>
          <p:cNvSpPr txBox="1"/>
          <p:nvPr/>
        </p:nvSpPr>
        <p:spPr>
          <a:xfrm>
            <a:off x="284004" y="1897489"/>
            <a:ext cx="2601900" cy="2108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Arial"/>
                <a:ea typeface="Arial"/>
                <a:cs typeface="Arial"/>
                <a:sym typeface="Arial"/>
              </a:rPr>
              <a:t>Literacy</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Arial"/>
                <a:ea typeface="Arial"/>
                <a:cs typeface="Arial"/>
                <a:sym typeface="Arial"/>
              </a:rPr>
              <a:t>We will start the year writing a descriptive piece about the eruption of Mount Vesuvius and the destruction of Pompeii.  Exploring and writing about how the Romans changed Britain will form a key part of our writing.  We will also create written work based on one of our class novels, There May be a Castle.</a:t>
            </a:r>
            <a:endParaRPr sz="1500" b="0" i="0" u="none" strike="noStrike" cap="none">
              <a:solidFill>
                <a:srgbClr val="000000"/>
              </a:solidFill>
              <a:latin typeface="Arial"/>
              <a:ea typeface="Arial"/>
              <a:cs typeface="Arial"/>
              <a:sym typeface="Arial"/>
            </a:endParaRPr>
          </a:p>
        </p:txBody>
      </p:sp>
      <p:pic>
        <p:nvPicPr>
          <p:cNvPr id="104" name="Google Shape;104;p2"/>
          <p:cNvPicPr preferRelativeResize="0"/>
          <p:nvPr/>
        </p:nvPicPr>
        <p:blipFill rotWithShape="1">
          <a:blip r:embed="rId7">
            <a:alphaModFix/>
          </a:blip>
          <a:srcRect/>
          <a:stretch/>
        </p:blipFill>
        <p:spPr>
          <a:xfrm>
            <a:off x="1047563" y="4003005"/>
            <a:ext cx="1376520" cy="931091"/>
          </a:xfrm>
          <a:prstGeom prst="rect">
            <a:avLst/>
          </a:prstGeom>
          <a:noFill/>
          <a:ln>
            <a:noFill/>
          </a:ln>
        </p:spPr>
      </p:pic>
      <p:sp>
        <p:nvSpPr>
          <p:cNvPr id="105" name="Google Shape;105;p2"/>
          <p:cNvSpPr txBox="1"/>
          <p:nvPr/>
        </p:nvSpPr>
        <p:spPr>
          <a:xfrm>
            <a:off x="5122665" y="5129349"/>
            <a:ext cx="2897929" cy="119340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06" name="Google Shape;106;p2"/>
          <p:cNvSpPr txBox="1"/>
          <p:nvPr/>
        </p:nvSpPr>
        <p:spPr>
          <a:xfrm>
            <a:off x="295299" y="4934100"/>
            <a:ext cx="2898000" cy="1923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Arial"/>
                <a:ea typeface="Arial"/>
                <a:cs typeface="Arial"/>
                <a:sym typeface="Arial"/>
              </a:rPr>
              <a:t>Maths</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Arial"/>
                <a:ea typeface="Arial"/>
                <a:cs typeface="Arial"/>
                <a:sym typeface="Arial"/>
              </a:rPr>
              <a:t>The early part of Year 5 will be spent look closely at place value as we move towards using seven-digit numbers (up to a million). After this, we revisit methods of addition and subtraction before moving onto multiplication and fractions. We will also be having a big push on everyone getting on the times table rocket!</a:t>
            </a:r>
            <a:endParaRPr sz="1500" b="0" i="0" u="none" strike="noStrike" cap="none">
              <a:solidFill>
                <a:srgbClr val="000000"/>
              </a:solidFill>
              <a:latin typeface="Arial"/>
              <a:ea typeface="Arial"/>
              <a:cs typeface="Arial"/>
              <a:sym typeface="Arial"/>
            </a:endParaRPr>
          </a:p>
        </p:txBody>
      </p:sp>
      <p:pic>
        <p:nvPicPr>
          <p:cNvPr id="107" name="Google Shape;107;p2"/>
          <p:cNvPicPr preferRelativeResize="0"/>
          <p:nvPr/>
        </p:nvPicPr>
        <p:blipFill rotWithShape="1">
          <a:blip r:embed="rId8">
            <a:alphaModFix/>
          </a:blip>
          <a:srcRect/>
          <a:stretch/>
        </p:blipFill>
        <p:spPr>
          <a:xfrm>
            <a:off x="9933379" y="3428998"/>
            <a:ext cx="1390000" cy="863460"/>
          </a:xfrm>
          <a:prstGeom prst="rect">
            <a:avLst/>
          </a:prstGeom>
          <a:noFill/>
          <a:ln>
            <a:noFill/>
          </a:ln>
        </p:spPr>
      </p:pic>
      <p:sp>
        <p:nvSpPr>
          <p:cNvPr id="108" name="Google Shape;108;p2"/>
          <p:cNvSpPr txBox="1"/>
          <p:nvPr/>
        </p:nvSpPr>
        <p:spPr>
          <a:xfrm>
            <a:off x="9164049" y="4716250"/>
            <a:ext cx="2898000" cy="1908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Arial"/>
                <a:ea typeface="Arial"/>
                <a:cs typeface="Arial"/>
                <a:sym typeface="Arial"/>
              </a:rPr>
              <a:t>Understanding the world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Arial"/>
                <a:ea typeface="Arial"/>
                <a:cs typeface="Arial"/>
                <a:sym typeface="Arial"/>
              </a:rPr>
              <a:t> </a:t>
            </a:r>
            <a:r>
              <a:rPr lang="en-GB" sz="1200" b="0" i="0" u="none" strike="noStrike" cap="none">
                <a:solidFill>
                  <a:schemeClr val="dk1"/>
                </a:solidFill>
                <a:latin typeface="Arial"/>
                <a:ea typeface="Arial"/>
                <a:cs typeface="Arial"/>
                <a:sym typeface="Arial"/>
              </a:rPr>
              <a:t>In Science, our topic is properties and changes of materials. We will compare materials and their different properties. Then, we will look at the states of solids, liquids and gases, investigating dissolving and how mixtures can be separated. </a:t>
            </a:r>
            <a:endParaRPr sz="15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pic>
        <p:nvPicPr>
          <p:cNvPr id="109" name="Google Shape;109;p2"/>
          <p:cNvPicPr preferRelativeResize="0"/>
          <p:nvPr/>
        </p:nvPicPr>
        <p:blipFill rotWithShape="1">
          <a:blip r:embed="rId9">
            <a:alphaModFix/>
          </a:blip>
          <a:srcRect/>
          <a:stretch/>
        </p:blipFill>
        <p:spPr>
          <a:xfrm>
            <a:off x="5474671" y="4450703"/>
            <a:ext cx="1408003" cy="942722"/>
          </a:xfrm>
          <a:prstGeom prst="rect">
            <a:avLst/>
          </a:prstGeom>
          <a:noFill/>
          <a:ln>
            <a:noFill/>
          </a:ln>
        </p:spPr>
      </p:pic>
      <p:sp>
        <p:nvSpPr>
          <p:cNvPr id="110" name="Google Shape;110;p2"/>
          <p:cNvSpPr txBox="1"/>
          <p:nvPr/>
        </p:nvSpPr>
        <p:spPr>
          <a:xfrm>
            <a:off x="3534482" y="5729425"/>
            <a:ext cx="5288400" cy="10158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rgbClr val="000000"/>
                </a:solidFill>
                <a:latin typeface="Arial"/>
                <a:ea typeface="Arial"/>
                <a:cs typeface="Arial"/>
                <a:sym typeface="Arial"/>
              </a:rPr>
              <a:t>Expressive arts and design</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In Art, we will be looking at typography and maps.  We will learn how to create our own fonts and designs and use visual lettering in different ways to convey emotions. Then, we will combine these skills with map making to produce stunning maps which tell stories.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pic>
        <p:nvPicPr>
          <p:cNvPr id="115" name="Google Shape;115;p3"/>
          <p:cNvPicPr preferRelativeResize="0"/>
          <p:nvPr/>
        </p:nvPicPr>
        <p:blipFill rotWithShape="1">
          <a:blip r:embed="rId3">
            <a:alphaModFix/>
          </a:blip>
          <a:srcRect/>
          <a:stretch/>
        </p:blipFill>
        <p:spPr>
          <a:xfrm>
            <a:off x="2629279" y="200297"/>
            <a:ext cx="6547671" cy="1424331"/>
          </a:xfrm>
          <a:prstGeom prst="rect">
            <a:avLst/>
          </a:prstGeom>
          <a:noFill/>
          <a:ln>
            <a:noFill/>
          </a:ln>
        </p:spPr>
      </p:pic>
      <p:sp>
        <p:nvSpPr>
          <p:cNvPr id="116" name="Google Shape;116;p3"/>
          <p:cNvSpPr txBox="1"/>
          <p:nvPr/>
        </p:nvSpPr>
        <p:spPr>
          <a:xfrm>
            <a:off x="1698175" y="1715599"/>
            <a:ext cx="8409900" cy="46473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chemeClr val="dk1"/>
                </a:solidFill>
                <a:latin typeface="Arial"/>
                <a:ea typeface="Arial"/>
                <a:cs typeface="Arial"/>
                <a:sym typeface="Arial"/>
              </a:rPr>
              <a:t>What your child can do to help with their learning</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chemeClr val="dk1"/>
                </a:solidFill>
                <a:latin typeface="Arial"/>
                <a:ea typeface="Arial"/>
                <a:cs typeface="Arial"/>
                <a:sym typeface="Arial"/>
              </a:rPr>
              <a:t>As you will know from Year 4, we have an expectation that each child reads at least four times a week. Regular reading is proven to show a progression in a child’s vocabulary; and their writing also benefits. Enjoy reading with your child: books, magazines, recipes, game instructions, subtitles or newspapers! If you need any reading suggestions or support to help your child read at home, then please speak to us.</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lang="en-GB" sz="12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lang="en-GB" sz="1200" dirty="0">
              <a:solidFill>
                <a:schemeClr val="dk1"/>
              </a:solidFil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chemeClr val="dk1"/>
                </a:solidFill>
                <a:latin typeface="Arial"/>
                <a:ea typeface="Arial"/>
                <a:cs typeface="Arial"/>
                <a:sym typeface="Arial"/>
              </a:rPr>
              <a:t>Communication and Language</a:t>
            </a:r>
            <a:endParaRPr sz="1200" b="1"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chemeClr val="dk1"/>
                </a:solidFill>
                <a:latin typeface="Arial"/>
                <a:ea typeface="Arial"/>
                <a:cs typeface="Arial"/>
                <a:sym typeface="Arial"/>
              </a:rPr>
              <a:t>These are some of  the key pieces of vocabulary we will encounter during our science topic on properties and changes of materials. Your child could investigate the meanings of these words and make a glossary with the words and the explanations.</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endParaRPr sz="2000" b="1"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100"/>
              <a:buFont typeface="Arial"/>
              <a:buNone/>
            </a:pPr>
            <a:r>
              <a:rPr lang="en-GB" sz="1700" b="1" i="0" u="none" strike="noStrike" cap="none" dirty="0">
                <a:solidFill>
                  <a:schemeClr val="dk1"/>
                </a:solidFill>
                <a:latin typeface="Arial"/>
                <a:ea typeface="Arial"/>
                <a:cs typeface="Arial"/>
                <a:sym typeface="Arial"/>
              </a:rPr>
              <a:t>Properties, material, soluble, insoluble, dissolve, reversible/irreversible changes, dissolve</a:t>
            </a:r>
            <a:endParaRPr sz="2200" b="1"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chemeClr val="dk1"/>
                </a:solidFill>
                <a:latin typeface="Arial"/>
                <a:ea typeface="Arial"/>
                <a:cs typeface="Arial"/>
                <a:sym typeface="Arial"/>
              </a:rPr>
              <a:t>Thank you for your support and please send any learning or enquiries to </a:t>
            </a:r>
            <a:r>
              <a:rPr lang="en-GB" sz="1200" b="1" i="0" u="none" strike="noStrike" cap="none" dirty="0">
                <a:solidFill>
                  <a:schemeClr val="dk1"/>
                </a:solidFill>
                <a:latin typeface="Arial"/>
                <a:ea typeface="Arial"/>
                <a:cs typeface="Arial"/>
                <a:sym typeface="Arial"/>
              </a:rPr>
              <a:t>y5@watercliffe.sheffield.sch.uk</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dirty="0">
                <a:solidFill>
                  <a:schemeClr val="dk1"/>
                </a:solidFill>
                <a:latin typeface="Calibri"/>
                <a:ea typeface="Calibri"/>
                <a:cs typeface="Calibri"/>
                <a:sym typeface="Calibri"/>
              </a:rPr>
              <a:t> </a:t>
            </a:r>
            <a:endParaRPr sz="1800" b="0" i="0" u="none" strike="noStrike" cap="none" dirty="0">
              <a:solidFill>
                <a:schemeClr val="dk1"/>
              </a:solidFill>
              <a:latin typeface="Calibri"/>
              <a:ea typeface="Calibri"/>
              <a:cs typeface="Calibri"/>
              <a:sym typeface="Calibri"/>
            </a:endParaRPr>
          </a:p>
        </p:txBody>
      </p:sp>
      <p:pic>
        <p:nvPicPr>
          <p:cNvPr id="119" name="Google Shape;119;p3"/>
          <p:cNvPicPr preferRelativeResize="0"/>
          <p:nvPr/>
        </p:nvPicPr>
        <p:blipFill rotWithShape="1">
          <a:blip r:embed="rId4">
            <a:alphaModFix/>
          </a:blip>
          <a:srcRect/>
          <a:stretch/>
        </p:blipFill>
        <p:spPr>
          <a:xfrm>
            <a:off x="352566" y="4857915"/>
            <a:ext cx="1345605" cy="1678948"/>
          </a:xfrm>
          <a:prstGeom prst="rect">
            <a:avLst/>
          </a:prstGeom>
          <a:noFill/>
          <a:ln>
            <a:noFill/>
          </a:ln>
        </p:spPr>
      </p:pic>
      <p:pic>
        <p:nvPicPr>
          <p:cNvPr id="120" name="Google Shape;120;p3"/>
          <p:cNvPicPr preferRelativeResize="0"/>
          <p:nvPr/>
        </p:nvPicPr>
        <p:blipFill rotWithShape="1">
          <a:blip r:embed="rId5">
            <a:alphaModFix/>
          </a:blip>
          <a:srcRect/>
          <a:stretch/>
        </p:blipFill>
        <p:spPr>
          <a:xfrm>
            <a:off x="274999" y="2860158"/>
            <a:ext cx="1345601" cy="1285122"/>
          </a:xfrm>
          <a:prstGeom prst="rect">
            <a:avLst/>
          </a:prstGeom>
          <a:noFill/>
          <a:ln>
            <a:noFill/>
          </a:ln>
        </p:spPr>
      </p:pic>
      <p:pic>
        <p:nvPicPr>
          <p:cNvPr id="122" name="Google Shape;122;p3"/>
          <p:cNvPicPr preferRelativeResize="0"/>
          <p:nvPr/>
        </p:nvPicPr>
        <p:blipFill rotWithShape="1">
          <a:blip r:embed="rId6">
            <a:alphaModFix/>
          </a:blip>
          <a:srcRect l="14589" r="21813"/>
          <a:stretch/>
        </p:blipFill>
        <p:spPr>
          <a:xfrm>
            <a:off x="77999" y="207958"/>
            <a:ext cx="1345601" cy="2115824"/>
          </a:xfrm>
          <a:prstGeom prst="rect">
            <a:avLst/>
          </a:prstGeom>
          <a:noFill/>
          <a:ln>
            <a:noFill/>
          </a:ln>
        </p:spPr>
      </p:pic>
      <p:pic>
        <p:nvPicPr>
          <p:cNvPr id="123" name="Google Shape;123;p3"/>
          <p:cNvPicPr preferRelativeResize="0"/>
          <p:nvPr/>
        </p:nvPicPr>
        <p:blipFill rotWithShape="1">
          <a:blip r:embed="rId7">
            <a:alphaModFix/>
          </a:blip>
          <a:srcRect/>
          <a:stretch/>
        </p:blipFill>
        <p:spPr>
          <a:xfrm>
            <a:off x="9770960" y="5158650"/>
            <a:ext cx="2231824" cy="1367650"/>
          </a:xfrm>
          <a:prstGeom prst="rect">
            <a:avLst/>
          </a:prstGeom>
          <a:noFill/>
          <a:ln>
            <a:noFill/>
          </a:ln>
        </p:spPr>
      </p:pic>
      <p:pic>
        <p:nvPicPr>
          <p:cNvPr id="1026" name="Picture 2" descr="High Rise Mystery | 9781999642518 - MBE Books">
            <a:extLst>
              <a:ext uri="{FF2B5EF4-FFF2-40B4-BE49-F238E27FC236}">
                <a16:creationId xmlns:a16="http://schemas.microsoft.com/office/drawing/2014/main" id="{EFE56111-4EE3-F7E3-FE9B-AFAB63B198F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382629" y="207958"/>
            <a:ext cx="1345600" cy="20534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pic>
        <p:nvPicPr>
          <p:cNvPr id="128" name="Google Shape;128;p4"/>
          <p:cNvPicPr preferRelativeResize="0"/>
          <p:nvPr/>
        </p:nvPicPr>
        <p:blipFill rotWithShape="1">
          <a:blip r:embed="rId3">
            <a:alphaModFix/>
          </a:blip>
          <a:srcRect/>
          <a:stretch/>
        </p:blipFill>
        <p:spPr>
          <a:xfrm>
            <a:off x="2466753" y="212651"/>
            <a:ext cx="6540074" cy="1081081"/>
          </a:xfrm>
          <a:prstGeom prst="rect">
            <a:avLst/>
          </a:prstGeom>
          <a:noFill/>
          <a:ln>
            <a:noFill/>
          </a:ln>
        </p:spPr>
      </p:pic>
      <p:sp>
        <p:nvSpPr>
          <p:cNvPr id="129" name="Google Shape;129;p4"/>
          <p:cNvSpPr/>
          <p:nvPr/>
        </p:nvSpPr>
        <p:spPr>
          <a:xfrm>
            <a:off x="1838048" y="1293732"/>
            <a:ext cx="8193927" cy="604776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en-GB" sz="1600" b="1" i="0" u="sng" strike="noStrike" cap="none" dirty="0">
                <a:solidFill>
                  <a:schemeClr val="dk1"/>
                </a:solidFill>
                <a:latin typeface="Arial"/>
                <a:ea typeface="Arial"/>
                <a:cs typeface="Arial"/>
                <a:sym typeface="Arial"/>
              </a:rPr>
              <a:t>Y5 important dates for your diary</a:t>
            </a:r>
          </a:p>
          <a:p>
            <a:pPr marL="0" marR="0" lvl="0" indent="0" algn="ctr" rtl="0">
              <a:lnSpc>
                <a:spcPct val="100000"/>
              </a:lnSpc>
              <a:spcBef>
                <a:spcPts val="0"/>
              </a:spcBef>
              <a:spcAft>
                <a:spcPts val="0"/>
              </a:spcAft>
              <a:buClr>
                <a:srgbClr val="000000"/>
              </a:buClr>
              <a:buSzPts val="1600"/>
              <a:buFont typeface="Arial"/>
              <a:buNone/>
            </a:pPr>
            <a:endParaRPr lang="en-GB" sz="1600" b="1" u="sng" dirty="0">
              <a:solidFill>
                <a:schemeClr val="dk1"/>
              </a:solidFill>
            </a:endParaRPr>
          </a:p>
          <a:p>
            <a:pPr algn="ctr"/>
            <a:r>
              <a:rPr lang="en-GB" sz="2000" b="1" dirty="0">
                <a:latin typeface="Arial" panose="020B0604020202020204" pitchFamily="34" charset="0"/>
                <a:cs typeface="Arial" panose="020B0604020202020204" pitchFamily="34" charset="0"/>
              </a:rPr>
              <a:t>Tuesday 1st September- </a:t>
            </a:r>
            <a:r>
              <a:rPr lang="en-GB" sz="2000" dirty="0">
                <a:latin typeface="Arial" panose="020B0604020202020204" pitchFamily="34" charset="0"/>
                <a:cs typeface="Arial" panose="020B0604020202020204" pitchFamily="34" charset="0"/>
              </a:rPr>
              <a:t>INSET Day 1 (School closed to children)</a:t>
            </a:r>
          </a:p>
          <a:p>
            <a:pPr algn="ctr"/>
            <a:r>
              <a:rPr lang="en-GB" sz="2000" b="1" dirty="0">
                <a:latin typeface="Arial" panose="020B0604020202020204" pitchFamily="34" charset="0"/>
                <a:cs typeface="Arial" panose="020B0604020202020204" pitchFamily="34" charset="0"/>
              </a:rPr>
              <a:t>Wednesday 2nd September </a:t>
            </a:r>
            <a:r>
              <a:rPr lang="en-GB" sz="2000" dirty="0">
                <a:latin typeface="Arial" panose="020B0604020202020204" pitchFamily="34" charset="0"/>
                <a:cs typeface="Arial" panose="020B0604020202020204" pitchFamily="34" charset="0"/>
              </a:rPr>
              <a:t>- Children back at school</a:t>
            </a:r>
          </a:p>
          <a:p>
            <a:pPr algn="ctr"/>
            <a:r>
              <a:rPr lang="en-GB" sz="2000" b="1" dirty="0">
                <a:latin typeface="Arial" panose="020B0604020202020204" pitchFamily="34" charset="0"/>
                <a:cs typeface="Arial" panose="020B0604020202020204" pitchFamily="34" charset="0"/>
              </a:rPr>
              <a:t>Wednesday 23rd September- </a:t>
            </a:r>
            <a:r>
              <a:rPr lang="en-GB" sz="2000" dirty="0">
                <a:latin typeface="Arial" panose="020B0604020202020204" pitchFamily="34" charset="0"/>
                <a:cs typeface="Arial" panose="020B0604020202020204" pitchFamily="34" charset="0"/>
              </a:rPr>
              <a:t>Individual photos</a:t>
            </a:r>
          </a:p>
          <a:p>
            <a:pPr algn="ctr" rtl="0" fontAlgn="base">
              <a:spcBef>
                <a:spcPts val="0"/>
              </a:spcBef>
              <a:spcAft>
                <a:spcPts val="0"/>
              </a:spcAft>
            </a:pPr>
            <a:r>
              <a:rPr lang="en-US" sz="2000" b="1" dirty="0">
                <a:solidFill>
                  <a:srgbClr val="000000"/>
                </a:solidFill>
                <a:effectLst/>
                <a:latin typeface="Arial" panose="020B0604020202020204" pitchFamily="34" charset="0"/>
              </a:rPr>
              <a:t>Friday 21</a:t>
            </a:r>
            <a:r>
              <a:rPr lang="en-US" sz="2000" b="1" baseline="30000" dirty="0">
                <a:solidFill>
                  <a:srgbClr val="000000"/>
                </a:solidFill>
                <a:effectLst/>
                <a:latin typeface="Arial" panose="020B0604020202020204" pitchFamily="34" charset="0"/>
              </a:rPr>
              <a:t>st</a:t>
            </a:r>
            <a:r>
              <a:rPr lang="en-US" sz="2000" b="1" dirty="0">
                <a:solidFill>
                  <a:srgbClr val="000000"/>
                </a:solidFill>
                <a:effectLst/>
                <a:latin typeface="Arial" panose="020B0604020202020204" pitchFamily="34" charset="0"/>
              </a:rPr>
              <a:t> October </a:t>
            </a:r>
            <a:r>
              <a:rPr lang="en-US" sz="2000" dirty="0">
                <a:solidFill>
                  <a:srgbClr val="000000"/>
                </a:solidFill>
                <a:effectLst/>
                <a:latin typeface="Arial" panose="020B0604020202020204" pitchFamily="34" charset="0"/>
              </a:rPr>
              <a:t>- Flu Vaccinations</a:t>
            </a:r>
            <a:endParaRPr lang="en-US" sz="1400" dirty="0">
              <a:effectLst/>
            </a:endParaRPr>
          </a:p>
          <a:p>
            <a:pPr algn="ctr" rtl="0" fontAlgn="base">
              <a:spcBef>
                <a:spcPts val="0"/>
              </a:spcBef>
              <a:spcAft>
                <a:spcPts val="0"/>
              </a:spcAft>
            </a:pPr>
            <a:r>
              <a:rPr lang="en-US" sz="2000" b="1" dirty="0">
                <a:solidFill>
                  <a:srgbClr val="000000"/>
                </a:solidFill>
                <a:effectLst/>
                <a:latin typeface="Arial" panose="020B0604020202020204" pitchFamily="34" charset="0"/>
              </a:rPr>
              <a:t>Tuesday 6</a:t>
            </a:r>
            <a:r>
              <a:rPr lang="en-US" sz="2000" b="1" baseline="30000" dirty="0">
                <a:solidFill>
                  <a:srgbClr val="000000"/>
                </a:solidFill>
                <a:effectLst/>
                <a:latin typeface="Arial" panose="020B0604020202020204" pitchFamily="34" charset="0"/>
              </a:rPr>
              <a:t>th</a:t>
            </a:r>
            <a:r>
              <a:rPr lang="en-US" sz="2000" b="1" dirty="0">
                <a:solidFill>
                  <a:srgbClr val="000000"/>
                </a:solidFill>
                <a:effectLst/>
                <a:latin typeface="Arial" panose="020B0604020202020204" pitchFamily="34" charset="0"/>
              </a:rPr>
              <a:t> &amp; Wednesday 7th October </a:t>
            </a:r>
            <a:r>
              <a:rPr lang="en-US" sz="2000" dirty="0">
                <a:solidFill>
                  <a:srgbClr val="000000"/>
                </a:solidFill>
                <a:effectLst/>
                <a:latin typeface="Arial" panose="020B0604020202020204" pitchFamily="34" charset="0"/>
              </a:rPr>
              <a:t>- Parents Evenings</a:t>
            </a:r>
            <a:endParaRPr lang="en-US" sz="1400" dirty="0">
              <a:effectLst/>
            </a:endParaRPr>
          </a:p>
          <a:p>
            <a:pPr algn="ctr" rtl="0" fontAlgn="base">
              <a:spcBef>
                <a:spcPts val="0"/>
              </a:spcBef>
              <a:spcAft>
                <a:spcPts val="0"/>
              </a:spcAft>
            </a:pPr>
            <a:r>
              <a:rPr lang="en-US" sz="2000" b="1" dirty="0">
                <a:solidFill>
                  <a:srgbClr val="000000"/>
                </a:solidFill>
                <a:effectLst/>
                <a:latin typeface="Arial" panose="020B0604020202020204" pitchFamily="34" charset="0"/>
              </a:rPr>
              <a:t>Friday 23</a:t>
            </a:r>
            <a:r>
              <a:rPr lang="en-US" sz="2000" b="1" baseline="30000" dirty="0">
                <a:solidFill>
                  <a:srgbClr val="000000"/>
                </a:solidFill>
                <a:effectLst/>
                <a:latin typeface="Arial" panose="020B0604020202020204" pitchFamily="34" charset="0"/>
              </a:rPr>
              <a:t>rd</a:t>
            </a:r>
            <a:r>
              <a:rPr lang="en-US" sz="2000" b="1" dirty="0">
                <a:solidFill>
                  <a:srgbClr val="000000"/>
                </a:solidFill>
                <a:effectLst/>
                <a:latin typeface="Arial" panose="020B0604020202020204" pitchFamily="34" charset="0"/>
              </a:rPr>
              <a:t> October </a:t>
            </a:r>
            <a:r>
              <a:rPr lang="en-US" sz="2000" dirty="0">
                <a:solidFill>
                  <a:srgbClr val="000000"/>
                </a:solidFill>
                <a:effectLst/>
                <a:latin typeface="Arial" panose="020B0604020202020204" pitchFamily="34" charset="0"/>
              </a:rPr>
              <a:t>- Spooky Dress Up Day &amp; </a:t>
            </a:r>
            <a:r>
              <a:rPr lang="en-US" sz="2000" dirty="0" err="1">
                <a:solidFill>
                  <a:srgbClr val="000000"/>
                </a:solidFill>
                <a:effectLst/>
                <a:latin typeface="Arial" panose="020B0604020202020204" pitchFamily="34" charset="0"/>
              </a:rPr>
              <a:t>Cosy</a:t>
            </a:r>
            <a:r>
              <a:rPr lang="en-US" sz="2000" dirty="0">
                <a:solidFill>
                  <a:srgbClr val="000000"/>
                </a:solidFill>
                <a:effectLst/>
                <a:latin typeface="Arial" panose="020B0604020202020204" pitchFamily="34" charset="0"/>
              </a:rPr>
              <a:t> Read</a:t>
            </a:r>
            <a:endParaRPr lang="en-US" sz="1400" dirty="0">
              <a:effectLst/>
            </a:endParaRPr>
          </a:p>
          <a:p>
            <a:pPr algn="ctr" rtl="0" fontAlgn="base">
              <a:spcBef>
                <a:spcPts val="0"/>
              </a:spcBef>
              <a:spcAft>
                <a:spcPts val="0"/>
              </a:spcAft>
            </a:pPr>
            <a:r>
              <a:rPr lang="en-US" sz="2000" b="1" dirty="0">
                <a:solidFill>
                  <a:srgbClr val="000000"/>
                </a:solidFill>
                <a:effectLst/>
                <a:latin typeface="Arial" panose="020B0604020202020204" pitchFamily="34" charset="0"/>
              </a:rPr>
              <a:t>Friday 23</a:t>
            </a:r>
            <a:r>
              <a:rPr lang="en-US" sz="2000" b="1" baseline="30000" dirty="0">
                <a:solidFill>
                  <a:srgbClr val="000000"/>
                </a:solidFill>
                <a:effectLst/>
                <a:latin typeface="Arial" panose="020B0604020202020204" pitchFamily="34" charset="0"/>
              </a:rPr>
              <a:t>rd</a:t>
            </a:r>
            <a:r>
              <a:rPr lang="en-US" sz="2000" b="1" dirty="0">
                <a:solidFill>
                  <a:srgbClr val="000000"/>
                </a:solidFill>
                <a:effectLst/>
                <a:latin typeface="Arial" panose="020B0604020202020204" pitchFamily="34" charset="0"/>
              </a:rPr>
              <a:t> October </a:t>
            </a:r>
            <a:r>
              <a:rPr lang="en-US" sz="2000" dirty="0">
                <a:solidFill>
                  <a:srgbClr val="000000"/>
                </a:solidFill>
                <a:effectLst/>
                <a:latin typeface="Arial" panose="020B0604020202020204" pitchFamily="34" charset="0"/>
              </a:rPr>
              <a:t>- Break up for half-term</a:t>
            </a:r>
            <a:endParaRPr lang="en-US" sz="1400" dirty="0">
              <a:effectLst/>
            </a:endParaRPr>
          </a:p>
          <a:p>
            <a:pPr algn="ctr" rtl="0" fontAlgn="base">
              <a:spcBef>
                <a:spcPts val="0"/>
              </a:spcBef>
              <a:spcAft>
                <a:spcPts val="0"/>
              </a:spcAft>
            </a:pPr>
            <a:r>
              <a:rPr lang="en-US" sz="2000" b="1" dirty="0">
                <a:solidFill>
                  <a:srgbClr val="000000"/>
                </a:solidFill>
                <a:effectLst/>
                <a:latin typeface="Arial" panose="020B0604020202020204" pitchFamily="34" charset="0"/>
              </a:rPr>
              <a:t>Monday 2</a:t>
            </a:r>
            <a:r>
              <a:rPr lang="en-US" sz="2000" b="1" baseline="30000" dirty="0">
                <a:solidFill>
                  <a:srgbClr val="000000"/>
                </a:solidFill>
                <a:effectLst/>
                <a:latin typeface="Arial" panose="020B0604020202020204" pitchFamily="34" charset="0"/>
              </a:rPr>
              <a:t>nd</a:t>
            </a:r>
            <a:r>
              <a:rPr lang="en-US" sz="2000" b="1" dirty="0">
                <a:solidFill>
                  <a:srgbClr val="000000"/>
                </a:solidFill>
                <a:effectLst/>
                <a:latin typeface="Arial" panose="020B0604020202020204" pitchFamily="34" charset="0"/>
              </a:rPr>
              <a:t> November </a:t>
            </a:r>
            <a:r>
              <a:rPr lang="en-US" sz="2000" dirty="0">
                <a:solidFill>
                  <a:srgbClr val="000000"/>
                </a:solidFill>
                <a:effectLst/>
                <a:latin typeface="Arial" panose="020B0604020202020204" pitchFamily="34" charset="0"/>
              </a:rPr>
              <a:t>- Children back at school</a:t>
            </a:r>
            <a:endParaRPr lang="en-US" sz="1400" dirty="0">
              <a:effectLst/>
            </a:endParaRPr>
          </a:p>
          <a:p>
            <a:pPr algn="ctr" rtl="0" fontAlgn="base">
              <a:spcBef>
                <a:spcPts val="0"/>
              </a:spcBef>
              <a:spcAft>
                <a:spcPts val="0"/>
              </a:spcAft>
            </a:pPr>
            <a:r>
              <a:rPr lang="en-US" sz="2000" b="1" dirty="0">
                <a:solidFill>
                  <a:srgbClr val="000000"/>
                </a:solidFill>
                <a:effectLst/>
                <a:latin typeface="Arial" panose="020B0604020202020204" pitchFamily="34" charset="0"/>
              </a:rPr>
              <a:t>Wednesday 25</a:t>
            </a:r>
            <a:r>
              <a:rPr lang="en-US" sz="2000" b="1" baseline="30000" dirty="0">
                <a:solidFill>
                  <a:srgbClr val="000000"/>
                </a:solidFill>
                <a:effectLst/>
                <a:latin typeface="Arial" panose="020B0604020202020204" pitchFamily="34" charset="0"/>
              </a:rPr>
              <a:t>th</a:t>
            </a:r>
            <a:r>
              <a:rPr lang="en-US" sz="2000" b="1" dirty="0">
                <a:solidFill>
                  <a:srgbClr val="000000"/>
                </a:solidFill>
                <a:effectLst/>
                <a:latin typeface="Arial" panose="020B0604020202020204" pitchFamily="34" charset="0"/>
              </a:rPr>
              <a:t> November </a:t>
            </a:r>
            <a:r>
              <a:rPr lang="en-US" sz="2000" dirty="0">
                <a:solidFill>
                  <a:srgbClr val="000000"/>
                </a:solidFill>
                <a:effectLst/>
                <a:latin typeface="Arial" panose="020B0604020202020204" pitchFamily="34" charset="0"/>
              </a:rPr>
              <a:t>- INSET Day 2 (School closed to children)</a:t>
            </a:r>
            <a:endParaRPr lang="en-US" sz="1400" dirty="0">
              <a:effectLst/>
            </a:endParaRPr>
          </a:p>
          <a:p>
            <a:pPr algn="ctr" rtl="0" fontAlgn="base">
              <a:spcBef>
                <a:spcPts val="0"/>
              </a:spcBef>
              <a:spcAft>
                <a:spcPts val="0"/>
              </a:spcAft>
            </a:pPr>
            <a:r>
              <a:rPr lang="en-US" sz="2000" b="1" dirty="0">
                <a:solidFill>
                  <a:srgbClr val="000000"/>
                </a:solidFill>
                <a:effectLst/>
                <a:latin typeface="Arial" panose="020B0604020202020204" pitchFamily="34" charset="0"/>
              </a:rPr>
              <a:t>Tuesday 1</a:t>
            </a:r>
            <a:r>
              <a:rPr lang="en-US" sz="2000" b="1" baseline="30000" dirty="0">
                <a:solidFill>
                  <a:srgbClr val="000000"/>
                </a:solidFill>
                <a:effectLst/>
                <a:latin typeface="Arial" panose="020B0604020202020204" pitchFamily="34" charset="0"/>
              </a:rPr>
              <a:t>st</a:t>
            </a:r>
            <a:r>
              <a:rPr lang="en-US" sz="2000" b="1" dirty="0">
                <a:solidFill>
                  <a:srgbClr val="000000"/>
                </a:solidFill>
                <a:effectLst/>
                <a:latin typeface="Arial" panose="020B0604020202020204" pitchFamily="34" charset="0"/>
              </a:rPr>
              <a:t> December </a:t>
            </a:r>
            <a:r>
              <a:rPr lang="en-US" sz="2000" dirty="0">
                <a:solidFill>
                  <a:srgbClr val="000000"/>
                </a:solidFill>
                <a:effectLst/>
                <a:latin typeface="Arial" panose="020B0604020202020204" pitchFamily="34" charset="0"/>
              </a:rPr>
              <a:t>- Step into Christmas family craft event</a:t>
            </a:r>
            <a:endParaRPr lang="en-US" sz="1400" dirty="0">
              <a:effectLst/>
            </a:endParaRPr>
          </a:p>
          <a:p>
            <a:pPr algn="ctr" rtl="0" fontAlgn="base">
              <a:spcBef>
                <a:spcPts val="0"/>
              </a:spcBef>
              <a:spcAft>
                <a:spcPts val="0"/>
              </a:spcAft>
            </a:pPr>
            <a:r>
              <a:rPr lang="en-US" sz="2000" b="1" dirty="0">
                <a:solidFill>
                  <a:srgbClr val="000000"/>
                </a:solidFill>
                <a:effectLst/>
                <a:latin typeface="Arial" panose="020B0604020202020204" pitchFamily="34" charset="0"/>
              </a:rPr>
              <a:t>Wednesday 2</a:t>
            </a:r>
            <a:r>
              <a:rPr lang="en-US" sz="2000" b="1" baseline="30000" dirty="0">
                <a:solidFill>
                  <a:srgbClr val="000000"/>
                </a:solidFill>
                <a:effectLst/>
                <a:latin typeface="Arial" panose="020B0604020202020204" pitchFamily="34" charset="0"/>
              </a:rPr>
              <a:t>nd</a:t>
            </a:r>
            <a:r>
              <a:rPr lang="en-US" sz="2000" b="1" dirty="0">
                <a:solidFill>
                  <a:srgbClr val="000000"/>
                </a:solidFill>
                <a:effectLst/>
                <a:latin typeface="Arial" panose="020B0604020202020204" pitchFamily="34" charset="0"/>
              </a:rPr>
              <a:t> December </a:t>
            </a:r>
            <a:r>
              <a:rPr lang="en-US" sz="2000" dirty="0">
                <a:solidFill>
                  <a:srgbClr val="000000"/>
                </a:solidFill>
                <a:effectLst/>
                <a:latin typeface="Arial" panose="020B0604020202020204" pitchFamily="34" charset="0"/>
              </a:rPr>
              <a:t>- Christmas Fayre</a:t>
            </a:r>
            <a:endParaRPr lang="en-US" sz="1400" dirty="0">
              <a:effectLst/>
            </a:endParaRPr>
          </a:p>
          <a:p>
            <a:pPr algn="ctr" rtl="0" fontAlgn="base">
              <a:spcBef>
                <a:spcPts val="0"/>
              </a:spcBef>
              <a:spcAft>
                <a:spcPts val="0"/>
              </a:spcAft>
            </a:pPr>
            <a:r>
              <a:rPr lang="en-US" sz="2000" b="1" dirty="0">
                <a:solidFill>
                  <a:srgbClr val="000000"/>
                </a:solidFill>
                <a:effectLst/>
                <a:latin typeface="Arial" panose="020B0604020202020204" pitchFamily="34" charset="0"/>
              </a:rPr>
              <a:t>Wednesday 16</a:t>
            </a:r>
            <a:r>
              <a:rPr lang="en-US" sz="2000" b="1" baseline="30000" dirty="0">
                <a:solidFill>
                  <a:srgbClr val="000000"/>
                </a:solidFill>
                <a:effectLst/>
                <a:latin typeface="Arial" panose="020B0604020202020204" pitchFamily="34" charset="0"/>
              </a:rPr>
              <a:t>th</a:t>
            </a:r>
            <a:r>
              <a:rPr lang="en-US" sz="2000" b="1" dirty="0">
                <a:solidFill>
                  <a:srgbClr val="000000"/>
                </a:solidFill>
                <a:effectLst/>
                <a:latin typeface="Arial" panose="020B0604020202020204" pitchFamily="34" charset="0"/>
              </a:rPr>
              <a:t> December </a:t>
            </a:r>
            <a:r>
              <a:rPr lang="en-US" sz="2000" dirty="0">
                <a:solidFill>
                  <a:srgbClr val="000000"/>
                </a:solidFill>
                <a:effectLst/>
                <a:latin typeface="Arial" panose="020B0604020202020204" pitchFamily="34" charset="0"/>
              </a:rPr>
              <a:t>– Christmas: Dinner, </a:t>
            </a:r>
            <a:r>
              <a:rPr lang="en-US" sz="2000" dirty="0" err="1">
                <a:solidFill>
                  <a:srgbClr val="000000"/>
                </a:solidFill>
                <a:effectLst/>
                <a:latin typeface="Arial" panose="020B0604020202020204" pitchFamily="34" charset="0"/>
              </a:rPr>
              <a:t>Cosy</a:t>
            </a:r>
            <a:r>
              <a:rPr lang="en-US" sz="2000" dirty="0">
                <a:solidFill>
                  <a:srgbClr val="000000"/>
                </a:solidFill>
                <a:effectLst/>
                <a:latin typeface="Arial" panose="020B0604020202020204" pitchFamily="34" charset="0"/>
              </a:rPr>
              <a:t> Read, Singing Outside, and party.</a:t>
            </a:r>
            <a:endParaRPr lang="en-US" sz="1400" dirty="0">
              <a:effectLst/>
            </a:endParaRPr>
          </a:p>
          <a:p>
            <a:pPr algn="ctr" rtl="0" fontAlgn="base">
              <a:spcBef>
                <a:spcPts val="0"/>
              </a:spcBef>
              <a:spcAft>
                <a:spcPts val="0"/>
              </a:spcAft>
            </a:pPr>
            <a:r>
              <a:rPr lang="en-US" sz="2000" b="1" dirty="0">
                <a:solidFill>
                  <a:srgbClr val="000000"/>
                </a:solidFill>
                <a:effectLst/>
                <a:latin typeface="Arial" panose="020B0604020202020204" pitchFamily="34" charset="0"/>
              </a:rPr>
              <a:t>Friday 18</a:t>
            </a:r>
            <a:r>
              <a:rPr lang="en-US" sz="2000" b="1" baseline="30000" dirty="0">
                <a:solidFill>
                  <a:srgbClr val="000000"/>
                </a:solidFill>
                <a:effectLst/>
                <a:latin typeface="Arial" panose="020B0604020202020204" pitchFamily="34" charset="0"/>
              </a:rPr>
              <a:t>th</a:t>
            </a:r>
            <a:r>
              <a:rPr lang="en-US" sz="2000" b="1" dirty="0">
                <a:solidFill>
                  <a:srgbClr val="000000"/>
                </a:solidFill>
                <a:effectLst/>
                <a:latin typeface="Arial" panose="020B0604020202020204" pitchFamily="34" charset="0"/>
              </a:rPr>
              <a:t> December </a:t>
            </a:r>
            <a:r>
              <a:rPr lang="en-US" sz="2000" dirty="0">
                <a:solidFill>
                  <a:srgbClr val="000000"/>
                </a:solidFill>
                <a:effectLst/>
                <a:latin typeface="Arial" panose="020B0604020202020204" pitchFamily="34" charset="0"/>
              </a:rPr>
              <a:t>- Break Up</a:t>
            </a:r>
          </a:p>
          <a:p>
            <a:pPr algn="ctr" rtl="0" fontAlgn="base">
              <a:spcBef>
                <a:spcPts val="0"/>
              </a:spcBef>
              <a:spcAft>
                <a:spcPts val="0"/>
              </a:spcAft>
            </a:pPr>
            <a:endParaRPr lang="en-US" sz="1400" dirty="0">
              <a:effectLst/>
            </a:endParaRPr>
          </a:p>
          <a:p>
            <a:pPr algn="ctr" rtl="0" fontAlgn="base">
              <a:spcBef>
                <a:spcPts val="0"/>
              </a:spcBef>
              <a:spcAft>
                <a:spcPts val="0"/>
              </a:spcAft>
            </a:pPr>
            <a:r>
              <a:rPr lang="en-US" sz="2000" b="1" dirty="0">
                <a:solidFill>
                  <a:srgbClr val="000000"/>
                </a:solidFill>
                <a:effectLst/>
                <a:latin typeface="Arial" panose="020B0604020202020204" pitchFamily="34" charset="0"/>
              </a:rPr>
              <a:t>Monday 4</a:t>
            </a:r>
            <a:r>
              <a:rPr lang="en-US" sz="2000" b="1" baseline="30000" dirty="0">
                <a:solidFill>
                  <a:srgbClr val="000000"/>
                </a:solidFill>
                <a:effectLst/>
                <a:latin typeface="Arial" panose="020B0604020202020204" pitchFamily="34" charset="0"/>
              </a:rPr>
              <a:t>th</a:t>
            </a:r>
            <a:r>
              <a:rPr lang="en-US" sz="2000" b="1" dirty="0">
                <a:solidFill>
                  <a:srgbClr val="000000"/>
                </a:solidFill>
                <a:effectLst/>
                <a:latin typeface="Arial" panose="020B0604020202020204" pitchFamily="34" charset="0"/>
              </a:rPr>
              <a:t> January </a:t>
            </a:r>
            <a:r>
              <a:rPr lang="en-US" sz="2000" dirty="0">
                <a:solidFill>
                  <a:srgbClr val="000000"/>
                </a:solidFill>
                <a:effectLst/>
                <a:latin typeface="Arial" panose="020B0604020202020204" pitchFamily="34" charset="0"/>
              </a:rPr>
              <a:t>- Spring Term starts</a:t>
            </a:r>
            <a:endParaRPr lang="en-US" sz="1400" dirty="0">
              <a:effectLst/>
            </a:endParaRPr>
          </a:p>
          <a:p>
            <a:pPr marL="0" marR="0" lvl="0" indent="0" algn="ctr" rtl="0">
              <a:lnSpc>
                <a:spcPct val="100000"/>
              </a:lnSpc>
              <a:spcBef>
                <a:spcPts val="0"/>
              </a:spcBef>
              <a:spcAft>
                <a:spcPts val="0"/>
              </a:spcAft>
              <a:buClr>
                <a:srgbClr val="000000"/>
              </a:buClr>
              <a:buSzPts val="1600"/>
              <a:buFont typeface="Arial"/>
              <a:buNone/>
            </a:pPr>
            <a:endParaRPr sz="12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100" b="1" i="0" u="sng"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TotalTime>
  <Words>951</Words>
  <Application>Microsoft Office PowerPoint</Application>
  <PresentationFormat>Widescreen</PresentationFormat>
  <Paragraphs>61</Paragraphs>
  <Slides>4</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vt:i4>
      </vt:variant>
    </vt:vector>
  </HeadingPairs>
  <TitlesOfParts>
    <vt:vector size="7" baseType="lpstr">
      <vt:lpstr>Arial</vt:lpstr>
      <vt:lpstr>Calibri</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tompkinsond</cp:lastModifiedBy>
  <cp:revision>3</cp:revision>
  <dcterms:created xsi:type="dcterms:W3CDTF">2021-08-06T08:19:36Z</dcterms:created>
  <dcterms:modified xsi:type="dcterms:W3CDTF">2026-09-15T11:37:22Z</dcterms:modified>
</cp:coreProperties>
</file>