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9" r:id="rId2"/>
    <p:sldId id="256"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7838" autoAdjust="0"/>
  </p:normalViewPr>
  <p:slideViewPr>
    <p:cSldViewPr snapToGrid="0">
      <p:cViewPr varScale="1">
        <p:scale>
          <a:sx n="75" d="100"/>
          <a:sy n="75" d="100"/>
        </p:scale>
        <p:origin x="288"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8D45F4-2115-405E-BF13-DC54485E71CA}" type="datetimeFigureOut">
              <a:rPr lang="en-GB" smtClean="0"/>
              <a:t>02/07/2026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476BD2-60CF-4604-94B6-0DB5C5F3474D}" type="slidenum">
              <a:rPr lang="en-GB" smtClean="0"/>
              <a:t>‹#›</a:t>
            </a:fld>
            <a:endParaRPr lang="en-GB"/>
          </a:p>
        </p:txBody>
      </p:sp>
    </p:spTree>
    <p:extLst>
      <p:ext uri="{BB962C8B-B14F-4D97-AF65-F5344CB8AC3E}">
        <p14:creationId xmlns:p14="http://schemas.microsoft.com/office/powerpoint/2010/main" val="218546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476BD2-60CF-4604-94B6-0DB5C5F3474D}" type="slidenum">
              <a:rPr lang="en-GB" smtClean="0"/>
              <a:t>2</a:t>
            </a:fld>
            <a:endParaRPr lang="en-GB"/>
          </a:p>
        </p:txBody>
      </p:sp>
    </p:spTree>
    <p:extLst>
      <p:ext uri="{BB962C8B-B14F-4D97-AF65-F5344CB8AC3E}">
        <p14:creationId xmlns:p14="http://schemas.microsoft.com/office/powerpoint/2010/main" val="22985340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476BD2-60CF-4604-94B6-0DB5C5F3474D}" type="slidenum">
              <a:rPr lang="en-GB" smtClean="0"/>
              <a:t>3</a:t>
            </a:fld>
            <a:endParaRPr lang="en-GB"/>
          </a:p>
        </p:txBody>
      </p:sp>
    </p:spTree>
    <p:extLst>
      <p:ext uri="{BB962C8B-B14F-4D97-AF65-F5344CB8AC3E}">
        <p14:creationId xmlns:p14="http://schemas.microsoft.com/office/powerpoint/2010/main" val="1922282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02/07/2026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02/07/2026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02/07/2026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02/07/2026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02/07/2026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02/07/2026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02/07/2026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02/07/2026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png"/><Relationship Id="rId7"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4" name="Rectangle 3"/>
          <p:cNvSpPr/>
          <p:nvPr/>
        </p:nvSpPr>
        <p:spPr>
          <a:xfrm>
            <a:off x="600892" y="1562638"/>
            <a:ext cx="10920548" cy="954107"/>
          </a:xfrm>
          <a:prstGeom prst="rect">
            <a:avLst/>
          </a:prstGeom>
        </p:spPr>
        <p:txBody>
          <a:bodyPr wrap="square">
            <a:spAutoFit/>
          </a:bodyPr>
          <a:lstStyle/>
          <a:p>
            <a:pPr algn="ctr"/>
            <a:endParaRPr lang="en-GB" sz="1400" dirty="0">
              <a:latin typeface="Arial" panose="020B0604020202020204" pitchFamily="34" charset="0"/>
              <a:ea typeface="Times New Roman" panose="02020603050405020304" pitchFamily="18" charset="0"/>
            </a:endParaRPr>
          </a:p>
          <a:p>
            <a:pPr algn="ctr"/>
            <a:r>
              <a:rPr lang="en-GB" sz="1400" dirty="0">
                <a:latin typeface="Arial" panose="020B0604020202020204" pitchFamily="34" charset="0"/>
                <a:ea typeface="Times New Roman" panose="02020603050405020304" pitchFamily="18" charset="0"/>
              </a:rPr>
              <a:t>The main theme for this term is </a:t>
            </a:r>
            <a:r>
              <a:rPr lang="en-GB" sz="1400"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r>
              <a:rPr lang="en-GB" sz="1400" b="1" dirty="0">
                <a:solidFill>
                  <a:srgbClr val="FF0000"/>
                </a:solidFill>
                <a:latin typeface="Arial" panose="020B0604020202020204" pitchFamily="34" charset="0"/>
                <a:ea typeface="Times New Roman" panose="02020603050405020304" pitchFamily="18" charset="0"/>
                <a:cs typeface="Arial" panose="020B0604020202020204" pitchFamily="34" charset="0"/>
              </a:rPr>
              <a:t>C</a:t>
            </a:r>
            <a:r>
              <a:rPr lang="en-GB" sz="1400" b="1" dirty="0">
                <a:solidFill>
                  <a:srgbClr val="FF0000"/>
                </a:solidFill>
                <a:latin typeface="Arial" panose="020B0604020202020204" pitchFamily="34" charset="0"/>
                <a:cs typeface="Arial" panose="020B0604020202020204" pitchFamily="34" charset="0"/>
              </a:rPr>
              <a:t>hanges in Living Memory!” </a:t>
            </a:r>
          </a:p>
          <a:p>
            <a:pPr algn="ctr"/>
            <a:r>
              <a:rPr lang="en-GB" sz="1400" dirty="0">
                <a:latin typeface="Arial" panose="020B0604020202020204" pitchFamily="34" charset="0"/>
                <a:ea typeface="Times New Roman" panose="02020603050405020304" pitchFamily="18" charset="0"/>
                <a:cs typeface="Arial" panose="020B0604020202020204" pitchFamily="34" charset="0"/>
              </a:rPr>
              <a:t>This will be taught through science, RSHE and art, linking also to some of our writing. </a:t>
            </a:r>
          </a:p>
          <a:p>
            <a:pPr algn="ctr"/>
            <a:r>
              <a:rPr lang="en-GB" sz="1400" dirty="0">
                <a:latin typeface="Arial" panose="020B0604020202020204" pitchFamily="34" charset="0"/>
                <a:ea typeface="Times New Roman" panose="02020603050405020304" pitchFamily="18" charset="0"/>
                <a:cs typeface="Arial" panose="020B0604020202020204" pitchFamily="34" charset="0"/>
              </a:rPr>
              <a:t>We will go on a visit to Eureka to support our learning all about ourselves and how we use our senses. </a:t>
            </a:r>
            <a:endParaRPr lang="en-GB" sz="1400" dirty="0">
              <a:latin typeface="Arial" panose="020B0604020202020204" pitchFamily="34" charset="0"/>
              <a:ea typeface="Times New Roman" panose="02020603050405020304" pitchFamily="18" charset="0"/>
            </a:endParaRPr>
          </a:p>
        </p:txBody>
      </p:sp>
      <p:sp>
        <p:nvSpPr>
          <p:cNvPr id="5" name="Rectangle 4"/>
          <p:cNvSpPr/>
          <p:nvPr/>
        </p:nvSpPr>
        <p:spPr>
          <a:xfrm>
            <a:off x="418009" y="3065417"/>
            <a:ext cx="3239589" cy="1938992"/>
          </a:xfrm>
          <a:prstGeom prst="rect">
            <a:avLst/>
          </a:prstGeom>
        </p:spPr>
        <p:txBody>
          <a:bodyPr wrap="square">
            <a:spAutoFit/>
          </a:bodyPr>
          <a:lstStyle/>
          <a:p>
            <a:pPr algn="ctr">
              <a:spcAft>
                <a:spcPts val="0"/>
              </a:spcAft>
            </a:pPr>
            <a:r>
              <a:rPr lang="en-GB" sz="1200" b="1" dirty="0">
                <a:latin typeface="Arial" panose="020B0604020202020204" pitchFamily="34" charset="0"/>
                <a:ea typeface="Times New Roman" panose="02020603050405020304" pitchFamily="18" charset="0"/>
                <a:cs typeface="Arial" panose="020B0604020202020204" pitchFamily="34" charset="0"/>
              </a:rPr>
              <a:t>P.E. Days and Kit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For the next term, our outdoor PE sessions are on </a:t>
            </a:r>
            <a:r>
              <a:rPr lang="en-GB" sz="1200" b="1" dirty="0">
                <a:latin typeface="Arial" panose="020B0604020202020204" pitchFamily="34" charset="0"/>
                <a:ea typeface="Times New Roman" panose="02020603050405020304" pitchFamily="18" charset="0"/>
                <a:cs typeface="Arial" panose="020B0604020202020204" pitchFamily="34" charset="0"/>
              </a:rPr>
              <a:t>Tuesday </a:t>
            </a:r>
            <a:r>
              <a:rPr lang="en-GB" sz="1200" dirty="0">
                <a:latin typeface="Arial" panose="020B0604020202020204" pitchFamily="34" charset="0"/>
                <a:ea typeface="Times New Roman" panose="02020603050405020304" pitchFamily="18" charset="0"/>
                <a:cs typeface="Arial" panose="020B0604020202020204" pitchFamily="34" charset="0"/>
              </a:rPr>
              <a:t>with our sports coach. Our indoor PE sessions will be on </a:t>
            </a:r>
            <a:r>
              <a:rPr lang="en-GB" sz="1200" b="1" dirty="0">
                <a:latin typeface="Arial" panose="020B0604020202020204" pitchFamily="34" charset="0"/>
                <a:ea typeface="Times New Roman" panose="02020603050405020304" pitchFamily="18" charset="0"/>
                <a:cs typeface="Arial" panose="020B0604020202020204" pitchFamily="34" charset="0"/>
              </a:rPr>
              <a:t>Monday</a:t>
            </a:r>
            <a:r>
              <a:rPr lang="en-GB" sz="1200" dirty="0">
                <a:latin typeface="Arial" panose="020B0604020202020204" pitchFamily="34" charset="0"/>
                <a:ea typeface="Times New Roman" panose="02020603050405020304" pitchFamily="18" charset="0"/>
                <a:cs typeface="Arial" panose="020B0604020202020204" pitchFamily="34" charset="0"/>
              </a:rPr>
              <a:t>. Children will need to have a PE kit in school for these days.  Please ensure your child has a white T-shirt and black shorts, tracksuit bottoms or leggings for these sessions and suitable shoes (not crocs or wellies) for outdoor PE. </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722810" y="4962980"/>
            <a:ext cx="2629989" cy="1220628"/>
          </a:xfrm>
          <a:prstGeom prst="rect">
            <a:avLst/>
          </a:prstGeom>
        </p:spPr>
      </p:pic>
      <p:sp>
        <p:nvSpPr>
          <p:cNvPr id="7" name="TextBox 6"/>
          <p:cNvSpPr txBox="1"/>
          <p:nvPr/>
        </p:nvSpPr>
        <p:spPr>
          <a:xfrm>
            <a:off x="8265885" y="2764756"/>
            <a:ext cx="3326675" cy="2308324"/>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Reading </a:t>
            </a:r>
          </a:p>
          <a:p>
            <a:pPr algn="ctr"/>
            <a:r>
              <a:rPr lang="en-GB" sz="1200" dirty="0">
                <a:latin typeface="Arial" panose="020B0604020202020204" pitchFamily="34" charset="0"/>
                <a:cs typeface="Arial" panose="020B0604020202020204" pitchFamily="34" charset="0"/>
              </a:rPr>
              <a:t>Please can you make sure your child has their reading journal in school every day and record any reads they do at home. They need to do 40 reads to receive their reading mileage badges. </a:t>
            </a:r>
          </a:p>
          <a:p>
            <a:pPr algn="ctr"/>
            <a:r>
              <a:rPr lang="en-GB" sz="1200" dirty="0">
                <a:latin typeface="Arial" panose="020B0604020202020204" pitchFamily="34" charset="0"/>
                <a:cs typeface="Arial" panose="020B0604020202020204" pitchFamily="34" charset="0"/>
              </a:rPr>
              <a:t>Your child will be sent home with a Read, Write, Inc. book as well as a sharing book to read at home. </a:t>
            </a:r>
          </a:p>
          <a:p>
            <a:pPr algn="ctr"/>
            <a:r>
              <a:rPr lang="en-GB" sz="1200" dirty="0">
                <a:latin typeface="Arial" panose="020B0604020202020204" pitchFamily="34" charset="0"/>
                <a:cs typeface="Arial" panose="020B0604020202020204" pitchFamily="34" charset="0"/>
              </a:rPr>
              <a:t>Reading 4 times a week at home is the home learning expectations rather than additional work.</a:t>
            </a:r>
          </a:p>
        </p:txBody>
      </p:sp>
      <p:pic>
        <p:nvPicPr>
          <p:cNvPr id="8" name="Picture 7"/>
          <p:cNvPicPr>
            <a:picLocks noChangeAspect="1"/>
          </p:cNvPicPr>
          <p:nvPr/>
        </p:nvPicPr>
        <p:blipFill>
          <a:blip r:embed="rId4"/>
          <a:stretch>
            <a:fillRect/>
          </a:stretch>
        </p:blipFill>
        <p:spPr>
          <a:xfrm>
            <a:off x="9247915" y="5129326"/>
            <a:ext cx="1146147" cy="810838"/>
          </a:xfrm>
          <a:prstGeom prst="rect">
            <a:avLst/>
          </a:prstGeom>
        </p:spPr>
      </p:pic>
      <p:sp>
        <p:nvSpPr>
          <p:cNvPr id="10" name="TextBox 9"/>
          <p:cNvSpPr txBox="1"/>
          <p:nvPr/>
        </p:nvSpPr>
        <p:spPr>
          <a:xfrm>
            <a:off x="4323804" y="3041755"/>
            <a:ext cx="3204755" cy="1754326"/>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Number bonds</a:t>
            </a:r>
          </a:p>
          <a:p>
            <a:pPr algn="ctr"/>
            <a:r>
              <a:rPr lang="en-GB" sz="1200" dirty="0">
                <a:latin typeface="Arial" panose="020B0604020202020204" pitchFamily="34" charset="0"/>
                <a:cs typeface="Arial" panose="020B0604020202020204" pitchFamily="34" charset="0"/>
              </a:rPr>
              <a:t>We will be practicing our number bonds to 10 a lot in the first term. Knowing our number bonds and being able to recall them quickly helps enormously with all maths learning. </a:t>
            </a:r>
          </a:p>
          <a:p>
            <a:pPr algn="ctr"/>
            <a:r>
              <a:rPr lang="en-GB" sz="1200" dirty="0">
                <a:latin typeface="Arial" panose="020B0604020202020204" pitchFamily="34" charset="0"/>
                <a:cs typeface="Arial" panose="020B0604020202020204" pitchFamily="34" charset="0"/>
              </a:rPr>
              <a:t>Please talk to us if you need any support with helping your child practice number bonds at home. </a:t>
            </a:r>
          </a:p>
        </p:txBody>
      </p:sp>
      <p:pic>
        <p:nvPicPr>
          <p:cNvPr id="1026" name="Picture 2" descr="Free Printable Multiplication Tabl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77692" y="5534745"/>
            <a:ext cx="925382" cy="77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7912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Y1 – Autumn Term – Changes in living memory</a:t>
            </a:r>
          </a:p>
        </p:txBody>
      </p:sp>
      <p:pic>
        <p:nvPicPr>
          <p:cNvPr id="8" name="Picture 7"/>
          <p:cNvPicPr>
            <a:picLocks noChangeAspect="1"/>
          </p:cNvPicPr>
          <p:nvPr/>
        </p:nvPicPr>
        <p:blipFill>
          <a:blip r:embed="rId4"/>
          <a:stretch>
            <a:fillRect/>
          </a:stretch>
        </p:blipFill>
        <p:spPr>
          <a:xfrm>
            <a:off x="5699932" y="1711374"/>
            <a:ext cx="1066892" cy="931001"/>
          </a:xfrm>
          <a:prstGeom prst="rect">
            <a:avLst/>
          </a:prstGeom>
        </p:spPr>
      </p:pic>
      <p:sp>
        <p:nvSpPr>
          <p:cNvPr id="9" name="TextBox 8"/>
          <p:cNvSpPr txBox="1"/>
          <p:nvPr/>
        </p:nvSpPr>
        <p:spPr>
          <a:xfrm>
            <a:off x="3162661" y="2516378"/>
            <a:ext cx="6141433" cy="230832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Relationships and Health Education</a:t>
            </a:r>
          </a:p>
          <a:p>
            <a:pPr algn="ctr"/>
            <a:r>
              <a:rPr lang="en-GB" sz="1100" dirty="0">
                <a:latin typeface="Arial" panose="020B0604020202020204" pitchFamily="34" charset="0"/>
                <a:cs typeface="Arial" panose="020B0604020202020204" pitchFamily="34" charset="0"/>
              </a:rPr>
              <a:t> In the autumn term, we will be talking about our families, who is in them and what the roles are of those in it. As a part of this we will look at how as a family we make each other happy. </a:t>
            </a:r>
          </a:p>
          <a:p>
            <a:pPr algn="ctr"/>
            <a:r>
              <a:rPr lang="en-GB" sz="1100" dirty="0">
                <a:latin typeface="Arial" panose="020B0604020202020204" pitchFamily="34" charset="0"/>
                <a:cs typeface="Arial" panose="020B0604020202020204" pitchFamily="34" charset="0"/>
              </a:rPr>
              <a:t>In addition to this the children will think about what a friend is, and the difference between them, a family member, a stranger and an acquaintance. </a:t>
            </a:r>
          </a:p>
          <a:p>
            <a:pPr algn="ctr"/>
            <a:r>
              <a:rPr lang="en-GB" sz="1100" dirty="0">
                <a:latin typeface="Arial" panose="020B0604020202020204" pitchFamily="34" charset="0"/>
                <a:cs typeface="Arial" panose="020B0604020202020204" pitchFamily="34" charset="0"/>
              </a:rPr>
              <a:t>To start the year off we will be concentrating on our Golden Rules and helping everyone to be kind and helpful in and around school. We will be talking about what the expectations are in our classrooms and creating our own ‘Class Charter’. We will focus on the Golden Rules during our class circle times. Also we will be talking about things that make us feel happy and safe in school and at home. </a:t>
            </a:r>
          </a:p>
          <a:p>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If you have any questions about the learning outlined, then please talk to us.</a:t>
            </a:r>
          </a:p>
        </p:txBody>
      </p:sp>
      <p:pic>
        <p:nvPicPr>
          <p:cNvPr id="10" name="Picture 9"/>
          <p:cNvPicPr>
            <a:picLocks noChangeAspect="1"/>
          </p:cNvPicPr>
          <p:nvPr/>
        </p:nvPicPr>
        <p:blipFill>
          <a:blip r:embed="rId5"/>
          <a:stretch>
            <a:fillRect/>
          </a:stretch>
        </p:blipFill>
        <p:spPr>
          <a:xfrm>
            <a:off x="9850752" y="3919994"/>
            <a:ext cx="1702829" cy="835224"/>
          </a:xfrm>
          <a:prstGeom prst="rect">
            <a:avLst/>
          </a:prstGeom>
        </p:spPr>
      </p:pic>
      <p:sp>
        <p:nvSpPr>
          <p:cNvPr id="12" name="TextBox 11"/>
          <p:cNvSpPr txBox="1"/>
          <p:nvPr/>
        </p:nvSpPr>
        <p:spPr>
          <a:xfrm>
            <a:off x="9352545" y="4657988"/>
            <a:ext cx="2640724" cy="1954381"/>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Our indoor PE session is on Monday and our outdoor PE session is on Tuesday. </a:t>
            </a:r>
          </a:p>
          <a:p>
            <a:pPr algn="ctr"/>
            <a:r>
              <a:rPr lang="en-GB" sz="1100" dirty="0">
                <a:latin typeface="Arial" panose="020B0604020202020204" pitchFamily="34" charset="0"/>
                <a:cs typeface="Arial" panose="020B0604020202020204" pitchFamily="34" charset="0"/>
              </a:rPr>
              <a:t>We will be using our outdoor environment to develop our physical skills and co-ordination.</a:t>
            </a:r>
          </a:p>
          <a:p>
            <a:pPr algn="ctr"/>
            <a:r>
              <a:rPr lang="en-GB" sz="1100" dirty="0">
                <a:latin typeface="Arial" panose="020B0604020202020204" pitchFamily="34" charset="0"/>
                <a:cs typeface="Arial" panose="020B0604020202020204" pitchFamily="34" charset="0"/>
              </a:rPr>
              <a:t>We will be learning about different ways to travel, balances and our team working skills. </a:t>
            </a:r>
          </a:p>
          <a:p>
            <a:pPr algn="ctr"/>
            <a:r>
              <a:rPr lang="en-GB" sz="1100" dirty="0">
                <a:latin typeface="Arial" panose="020B0604020202020204" pitchFamily="34" charset="0"/>
                <a:cs typeface="Arial" panose="020B0604020202020204" pitchFamily="34" charset="0"/>
              </a:rPr>
              <a:t>. </a:t>
            </a:r>
          </a:p>
        </p:txBody>
      </p:sp>
      <p:pic>
        <p:nvPicPr>
          <p:cNvPr id="13" name="Picture 12"/>
          <p:cNvPicPr>
            <a:picLocks noChangeAspect="1"/>
          </p:cNvPicPr>
          <p:nvPr/>
        </p:nvPicPr>
        <p:blipFill>
          <a:blip r:embed="rId6"/>
          <a:stretch>
            <a:fillRect/>
          </a:stretch>
        </p:blipFill>
        <p:spPr>
          <a:xfrm>
            <a:off x="752301" y="380765"/>
            <a:ext cx="1390008" cy="952076"/>
          </a:xfrm>
          <a:prstGeom prst="rect">
            <a:avLst/>
          </a:prstGeom>
        </p:spPr>
      </p:pic>
      <p:sp>
        <p:nvSpPr>
          <p:cNvPr id="15" name="TextBox 14"/>
          <p:cNvSpPr txBox="1"/>
          <p:nvPr/>
        </p:nvSpPr>
        <p:spPr>
          <a:xfrm>
            <a:off x="145649" y="1377745"/>
            <a:ext cx="2878621" cy="280076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Communication, language and literacy</a:t>
            </a:r>
          </a:p>
          <a:p>
            <a:pPr algn="ctr"/>
            <a:r>
              <a:rPr lang="en-GB" sz="1100" dirty="0">
                <a:latin typeface="Arial" panose="020B0604020202020204" pitchFamily="34" charset="0"/>
                <a:cs typeface="Arial" panose="020B0604020202020204" pitchFamily="34" charset="0"/>
              </a:rPr>
              <a:t>We will be talking about ourselves and our families and listening to stories around this theme. We will be writing descriptions of our families and labelling different body parts. We will also be looking at adjectives and linking these to our 5 senses. In our RWI sessions, we will be learning new ways to read and write sounds.  We will then practise using our phonics to write simple sentences.  We will be concentrating on checking our writing to make sure it makes sense.  We will carry on learning new sounds to help us with our reading and writing.</a:t>
            </a:r>
          </a:p>
          <a:p>
            <a:pPr algn="ctr"/>
            <a:endParaRPr lang="en-GB" sz="1100" b="1" dirty="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7"/>
          <a:stretch>
            <a:fillRect/>
          </a:stretch>
        </p:blipFill>
        <p:spPr>
          <a:xfrm>
            <a:off x="10013907" y="56971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9279357" y="1408114"/>
            <a:ext cx="2787100" cy="263149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We will be looking at numbers to 20, counting, partitioning and ordering them; as well as looking at number bonds to 10. We will also compare sets of objects. We will be learning addition and subtraction methods. </a:t>
            </a:r>
          </a:p>
          <a:p>
            <a:pPr algn="ctr"/>
            <a:r>
              <a:rPr lang="en-GB" sz="1100" dirty="0">
                <a:latin typeface="Arial" panose="020B0604020202020204" pitchFamily="34" charset="0"/>
                <a:cs typeface="Arial" panose="020B0604020202020204" pitchFamily="34" charset="0"/>
              </a:rPr>
              <a:t>We will be encouraging children to count forwards and backwards to 10 to begin with.</a:t>
            </a:r>
          </a:p>
          <a:p>
            <a:pPr algn="ctr"/>
            <a:r>
              <a:rPr lang="en-GB" sz="1100" dirty="0">
                <a:latin typeface="Arial" panose="020B0604020202020204" pitchFamily="34" charset="0"/>
                <a:cs typeface="Arial" panose="020B0604020202020204" pitchFamily="34" charset="0"/>
              </a:rPr>
              <a:t>In Big Maths we are continuing our counting skills and to count in 10s. We will begin doing our CLIC tests every Friday and seeing if we can beat our own scores.  </a:t>
            </a:r>
          </a:p>
        </p:txBody>
      </p:sp>
      <p:pic>
        <p:nvPicPr>
          <p:cNvPr id="20" name="Picture 19"/>
          <p:cNvPicPr>
            <a:picLocks noChangeAspect="1"/>
          </p:cNvPicPr>
          <p:nvPr/>
        </p:nvPicPr>
        <p:blipFill>
          <a:blip r:embed="rId8"/>
          <a:stretch>
            <a:fillRect/>
          </a:stretch>
        </p:blipFill>
        <p:spPr>
          <a:xfrm>
            <a:off x="5785859" y="4803646"/>
            <a:ext cx="1048603" cy="651405"/>
          </a:xfrm>
          <a:prstGeom prst="rect">
            <a:avLst/>
          </a:prstGeom>
        </p:spPr>
      </p:pic>
      <p:sp>
        <p:nvSpPr>
          <p:cNvPr id="23" name="TextBox 22"/>
          <p:cNvSpPr txBox="1"/>
          <p:nvPr/>
        </p:nvSpPr>
        <p:spPr>
          <a:xfrm>
            <a:off x="3723973" y="5455051"/>
            <a:ext cx="5524530" cy="1107996"/>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We will be learning about different religions and cultures that people believe in and investigating how people celebrate.  </a:t>
            </a:r>
          </a:p>
          <a:p>
            <a:pPr algn="ctr"/>
            <a:r>
              <a:rPr lang="en-GB" sz="1100" dirty="0">
                <a:latin typeface="Arial" panose="020B0604020202020204" pitchFamily="34" charset="0"/>
                <a:cs typeface="Arial" panose="020B0604020202020204" pitchFamily="34" charset="0"/>
              </a:rPr>
              <a:t>We will be using our senses to investigate the world around us; during our visit to Eureka in October we will be taking part in a special workshop all about our senses.  In history we will be thinking about events that have happened in living memory. </a:t>
            </a:r>
            <a:endParaRPr lang="en-GB" sz="1100" b="1" dirty="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9"/>
          <a:stretch>
            <a:fillRect/>
          </a:stretch>
        </p:blipFill>
        <p:spPr>
          <a:xfrm>
            <a:off x="677820" y="4056702"/>
            <a:ext cx="1408003" cy="942722"/>
          </a:xfrm>
          <a:prstGeom prst="rect">
            <a:avLst/>
          </a:prstGeom>
        </p:spPr>
      </p:pic>
      <p:sp>
        <p:nvSpPr>
          <p:cNvPr id="25" name="TextBox 24"/>
          <p:cNvSpPr txBox="1"/>
          <p:nvPr/>
        </p:nvSpPr>
        <p:spPr>
          <a:xfrm>
            <a:off x="145649" y="5129348"/>
            <a:ext cx="3237572"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endParaRPr lang="en-GB" sz="105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 We are learning that drawing is a physical and emotional activity. That when we draw, we can move our whole body. That we can control the lines we make by being aware of how we hold a drawing tool, how much pressure we apply, and how fast or slow we move. That we can draw from observation or imagination. That we can use colour to help our drawings engage others.</a:t>
            </a:r>
          </a:p>
          <a:p>
            <a:pPr algn="ct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206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712305" y="146466"/>
            <a:ext cx="6547671" cy="1424331"/>
          </a:xfrm>
          <a:prstGeom prst="rect">
            <a:avLst/>
          </a:prstGeom>
        </p:spPr>
      </p:pic>
      <p:sp>
        <p:nvSpPr>
          <p:cNvPr id="3" name="TextBox 2"/>
          <p:cNvSpPr txBox="1"/>
          <p:nvPr/>
        </p:nvSpPr>
        <p:spPr>
          <a:xfrm>
            <a:off x="1855175" y="1588741"/>
            <a:ext cx="8409889" cy="5147563"/>
          </a:xfrm>
          <a:prstGeom prst="rect">
            <a:avLst/>
          </a:prstGeom>
          <a:noFill/>
        </p:spPr>
        <p:txBody>
          <a:bodyPr wrap="square" rtlCol="0">
            <a:spAutoFit/>
          </a:bodyPr>
          <a:lstStyle/>
          <a:p>
            <a:pPr algn="ctr"/>
            <a:r>
              <a:rPr lang="en-GB" sz="1600" dirty="0">
                <a:latin typeface="Arial" panose="020B0604020202020204" pitchFamily="34" charset="0"/>
                <a:cs typeface="Arial" panose="020B0604020202020204" pitchFamily="34" charset="0"/>
              </a:rPr>
              <a:t>Dates for your diary</a:t>
            </a:r>
          </a:p>
          <a:p>
            <a:pPr algn="ctr"/>
            <a:r>
              <a:rPr lang="en-GB" sz="1200" dirty="0">
                <a:latin typeface="Comic Sans MS" panose="030F0702030302020204" pitchFamily="66" charset="0"/>
              </a:rPr>
              <a:t>Tuesday 1st September– Training day 1 School closed to children</a:t>
            </a:r>
          </a:p>
          <a:p>
            <a:pPr algn="ctr"/>
            <a:r>
              <a:rPr lang="en-GB" sz="1200" dirty="0">
                <a:latin typeface="Comic Sans MS" panose="030F0702030302020204" pitchFamily="66" charset="0"/>
              </a:rPr>
              <a:t>Wednesday 9th September – Parents phonics meeting</a:t>
            </a:r>
          </a:p>
          <a:p>
            <a:pPr algn="ctr"/>
            <a:r>
              <a:rPr lang="en-GB" sz="1200" dirty="0">
                <a:latin typeface="Comic Sans MS" panose="030F0702030302020204" pitchFamily="66" charset="0"/>
              </a:rPr>
              <a:t>Wednesday 23rd September – Individual photos</a:t>
            </a:r>
          </a:p>
          <a:p>
            <a:pPr algn="ctr"/>
            <a:r>
              <a:rPr lang="en-GB" sz="1200" dirty="0">
                <a:latin typeface="Comic Sans MS" panose="030F0702030302020204" pitchFamily="66" charset="0"/>
              </a:rPr>
              <a:t>Tuesday 6th October – Parents Evening 3.30-5pm</a:t>
            </a:r>
          </a:p>
          <a:p>
            <a:pPr algn="ctr"/>
            <a:r>
              <a:rPr lang="en-GB" sz="1200" dirty="0">
                <a:latin typeface="Comic Sans MS" panose="030F0702030302020204" pitchFamily="66" charset="0"/>
              </a:rPr>
              <a:t>Wednesday 7th October – Parents Evening 3.30-7.00pm</a:t>
            </a:r>
          </a:p>
          <a:p>
            <a:pPr algn="ctr"/>
            <a:r>
              <a:rPr lang="en-GB" sz="1200" dirty="0">
                <a:latin typeface="Comic Sans MS" panose="030F0702030302020204" pitchFamily="66" charset="0"/>
              </a:rPr>
              <a:t>Wednesday 22nd October – Eureka visit</a:t>
            </a:r>
          </a:p>
          <a:p>
            <a:pPr algn="ctr"/>
            <a:r>
              <a:rPr lang="en-GB" sz="1200" dirty="0">
                <a:latin typeface="Comic Sans MS" panose="030F0702030302020204" pitchFamily="66" charset="0"/>
              </a:rPr>
              <a:t>Friday 23rd October – Halloween Cosy Read</a:t>
            </a:r>
          </a:p>
          <a:p>
            <a:pPr algn="ctr"/>
            <a:endParaRPr lang="en-GB" sz="1200" dirty="0">
              <a:latin typeface="Comic Sans MS" panose="030F0702030302020204" pitchFamily="66" charset="0"/>
            </a:endParaRPr>
          </a:p>
          <a:p>
            <a:pPr algn="ctr"/>
            <a:r>
              <a:rPr lang="en-GB" sz="1200" dirty="0">
                <a:latin typeface="Comic Sans MS" panose="030F0702030302020204" pitchFamily="66" charset="0"/>
              </a:rPr>
              <a:t>Friday 23rd October - Break up</a:t>
            </a:r>
          </a:p>
          <a:p>
            <a:pPr algn="ctr"/>
            <a:r>
              <a:rPr lang="en-GB" sz="1200" dirty="0">
                <a:latin typeface="Comic Sans MS" panose="030F0702030302020204" pitchFamily="66" charset="0"/>
              </a:rPr>
              <a:t>Monday 2nd November - Children back at school</a:t>
            </a:r>
          </a:p>
          <a:p>
            <a:pPr algn="ctr"/>
            <a:endParaRPr lang="en-GB" sz="1200" dirty="0">
              <a:latin typeface="Comic Sans MS" panose="030F0702030302020204" pitchFamily="66" charset="0"/>
            </a:endParaRPr>
          </a:p>
          <a:p>
            <a:pPr algn="ctr"/>
            <a:r>
              <a:rPr lang="en-GB" sz="1200" dirty="0">
                <a:latin typeface="Comic Sans MS" panose="030F0702030302020204" pitchFamily="66" charset="0"/>
              </a:rPr>
              <a:t>Wednesday 25th November - Training Day 2 School closed to children</a:t>
            </a:r>
          </a:p>
          <a:p>
            <a:pPr algn="ctr"/>
            <a:r>
              <a:rPr lang="en-GB" sz="1200" dirty="0">
                <a:latin typeface="Comic Sans MS" panose="030F0702030302020204" pitchFamily="66" charset="0"/>
              </a:rPr>
              <a:t>Monday 30</a:t>
            </a:r>
            <a:r>
              <a:rPr lang="en-GB" sz="1200" baseline="30000" dirty="0">
                <a:latin typeface="Comic Sans MS" panose="030F0702030302020204" pitchFamily="66" charset="0"/>
              </a:rPr>
              <a:t>th</a:t>
            </a:r>
            <a:r>
              <a:rPr lang="en-GB" sz="1200" dirty="0">
                <a:latin typeface="Comic Sans MS" panose="030F0702030302020204" pitchFamily="66" charset="0"/>
              </a:rPr>
              <a:t> November– Step into Christmas</a:t>
            </a:r>
          </a:p>
          <a:p>
            <a:pPr algn="ctr"/>
            <a:r>
              <a:rPr lang="en-GB" sz="1200" dirty="0">
                <a:latin typeface="Comic Sans MS" panose="030F0702030302020204" pitchFamily="66" charset="0"/>
              </a:rPr>
              <a:t>Wednesday 2nd December – Christmas Fayre</a:t>
            </a:r>
          </a:p>
          <a:p>
            <a:pPr algn="ctr"/>
            <a:r>
              <a:rPr lang="en-GB" sz="1200" i="1" dirty="0">
                <a:latin typeface="Comic Sans MS" panose="030F0702030302020204" pitchFamily="66" charset="0"/>
              </a:rPr>
              <a:t>Week Beginning 7th December - Nativity Play F1, F2 &amp; Y1</a:t>
            </a:r>
          </a:p>
          <a:p>
            <a:pPr algn="ctr"/>
            <a:r>
              <a:rPr lang="en-GB" sz="1200" dirty="0">
                <a:latin typeface="Comic Sans MS" panose="030F0702030302020204" pitchFamily="66" charset="0"/>
              </a:rPr>
              <a:t>Wednesday 16th December - Christmas Dinner &amp; Cosy Read </a:t>
            </a:r>
          </a:p>
          <a:p>
            <a:pPr algn="ctr"/>
            <a:endParaRPr lang="en-GB" sz="1200" dirty="0">
              <a:latin typeface="Comic Sans MS" panose="030F0702030302020204" pitchFamily="66" charset="0"/>
            </a:endParaRPr>
          </a:p>
          <a:p>
            <a:pPr algn="ctr"/>
            <a:r>
              <a:rPr lang="en-GB" sz="1200" dirty="0">
                <a:latin typeface="Comic Sans MS" panose="030F0702030302020204" pitchFamily="66" charset="0"/>
              </a:rPr>
              <a:t>Friday 18th December - Break Up</a:t>
            </a:r>
          </a:p>
          <a:p>
            <a:pPr algn="ctr"/>
            <a:r>
              <a:rPr lang="en-GB" sz="1200" dirty="0">
                <a:latin typeface="Comic Sans MS" panose="030F0702030302020204" pitchFamily="66" charset="0"/>
              </a:rPr>
              <a:t>Monday 4th January - Spring Term starts</a:t>
            </a:r>
          </a:p>
          <a:p>
            <a:pPr algn="ctr"/>
            <a:endParaRPr lang="en-GB" sz="1050" b="1"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learning or enquiries to </a:t>
            </a:r>
            <a:r>
              <a:rPr lang="en-GB" sz="1200" b="1" dirty="0">
                <a:latin typeface="Arial" panose="020B0604020202020204" pitchFamily="34" charset="0"/>
                <a:cs typeface="Arial" panose="020B0604020202020204" pitchFamily="34" charset="0"/>
              </a:rPr>
              <a:t>y1@watercliffe.sheffield.sch.uk</a:t>
            </a:r>
          </a:p>
          <a:p>
            <a:endParaRPr lang="en-GB" sz="1400" b="1" dirty="0"/>
          </a:p>
          <a:p>
            <a:endParaRPr lang="en-GB" dirty="0"/>
          </a:p>
          <a:p>
            <a:r>
              <a:rPr lang="en-GB" dirty="0"/>
              <a:t> </a:t>
            </a:r>
          </a:p>
        </p:txBody>
      </p:sp>
      <p:pic>
        <p:nvPicPr>
          <p:cNvPr id="17" name="Picture 16"/>
          <p:cNvPicPr>
            <a:picLocks noChangeAspect="1"/>
          </p:cNvPicPr>
          <p:nvPr/>
        </p:nvPicPr>
        <p:blipFill>
          <a:blip r:embed="rId4"/>
          <a:stretch>
            <a:fillRect/>
          </a:stretch>
        </p:blipFill>
        <p:spPr>
          <a:xfrm>
            <a:off x="643666" y="5636164"/>
            <a:ext cx="1066892" cy="798645"/>
          </a:xfrm>
          <a:prstGeom prst="rect">
            <a:avLst/>
          </a:prstGeom>
        </p:spPr>
      </p:pic>
      <p:pic>
        <p:nvPicPr>
          <p:cNvPr id="1026" name="Picture 2" descr="What are the different types of families? - IVI UK"/>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33462" y="5905081"/>
            <a:ext cx="4014675" cy="85041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fun-packed family day out for children aged 0-11 - Eureka!"/>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6302" y="1315808"/>
            <a:ext cx="2741365" cy="73962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Grounding Techniques with Five Senses - Moving on from Trauma - Terri  Samuels, MS, LMHC, NCC"/>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040800" y="146466"/>
            <a:ext cx="2034898" cy="203489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Number Bonds to 10 | Inskip St Peter's C of E (Aided) Primary School"/>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98113" y="2529050"/>
            <a:ext cx="1536351" cy="268190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WI - Read Write Inc. | - William Reynold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259976" y="2870180"/>
            <a:ext cx="2424865" cy="753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79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931</TotalTime>
  <Words>1018</Words>
  <Application>Microsoft Office PowerPoint</Application>
  <PresentationFormat>Widescreen</PresentationFormat>
  <Paragraphs>65</Paragraphs>
  <Slides>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Comic Sans MS</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steelej</cp:lastModifiedBy>
  <cp:revision>131</cp:revision>
  <dcterms:created xsi:type="dcterms:W3CDTF">2021-08-06T08:19:36Z</dcterms:created>
  <dcterms:modified xsi:type="dcterms:W3CDTF">2026-07-02T17:50:19Z</dcterms:modified>
</cp:coreProperties>
</file>