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14/03/2025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14/03/2025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14/03/2025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14/03/2025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14/03/2025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14/03/2025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14/03/2025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14/03/2025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14/03/2025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00244" y="217715"/>
            <a:ext cx="6547671" cy="1398205"/>
          </a:xfrm>
          <a:prstGeom prst="rect">
            <a:avLst/>
          </a:prstGeom>
        </p:spPr>
      </p:pic>
      <p:sp>
        <p:nvSpPr>
          <p:cNvPr id="4" name="Rectangle 3"/>
          <p:cNvSpPr/>
          <p:nvPr/>
        </p:nvSpPr>
        <p:spPr>
          <a:xfrm>
            <a:off x="600890" y="1351416"/>
            <a:ext cx="10920548" cy="1384995"/>
          </a:xfrm>
          <a:prstGeom prst="rect">
            <a:avLst/>
          </a:prstGeom>
        </p:spPr>
        <p:txBody>
          <a:bodyPr wrap="square">
            <a:spAutoFit/>
          </a:bodyPr>
          <a:lstStyle/>
          <a:p>
            <a:pPr algn="ctr"/>
            <a:endParaRPr lang="en-GB" sz="1400" dirty="0">
              <a:latin typeface="Arial" panose="020B0604020202020204" pitchFamily="34" charset="0"/>
              <a:ea typeface="Times New Roman" panose="02020603050405020304" pitchFamily="18" charset="0"/>
            </a:endParaRPr>
          </a:p>
          <a:p>
            <a:pPr algn="ctr"/>
            <a:r>
              <a:rPr lang="en-GB" sz="1400" dirty="0">
                <a:latin typeface="Arial" panose="020B0604020202020204" pitchFamily="34" charset="0"/>
                <a:ea typeface="Times New Roman" panose="02020603050405020304" pitchFamily="18" charset="0"/>
              </a:rPr>
              <a:t>The main theme for this term is Geography linked to ‘The Journey’ by Neil Griffiths. We will learn to name, locate and identify characteristics in the United Kingdom. We will be exploring locations of human and physical features on a map.  </a:t>
            </a:r>
            <a:br>
              <a:rPr lang="en-GB" sz="1400" dirty="0"/>
            </a:br>
            <a:endParaRPr lang="en-GB" sz="1400" dirty="0"/>
          </a:p>
          <a:p>
            <a:pPr algn="ctr"/>
            <a:r>
              <a:rPr lang="en-GB" sz="1400" dirty="0">
                <a:latin typeface="Arial" panose="020B0604020202020204" pitchFamily="34" charset="0"/>
                <a:ea typeface="Times New Roman" panose="02020603050405020304" pitchFamily="18" charset="0"/>
              </a:rPr>
              <a:t>We will be learning about flowers, plants and trees in Science as well as observing seasonal changes as we head into Summer. We are also going to be exploring watercolours and learning about artists and how to colour mix and create our own paintings. </a:t>
            </a:r>
          </a:p>
        </p:txBody>
      </p:sp>
      <p:sp>
        <p:nvSpPr>
          <p:cNvPr id="5" name="Rectangle 4"/>
          <p:cNvSpPr/>
          <p:nvPr/>
        </p:nvSpPr>
        <p:spPr>
          <a:xfrm>
            <a:off x="418009" y="3065417"/>
            <a:ext cx="3239589" cy="2123658"/>
          </a:xfrm>
          <a:prstGeom prst="rect">
            <a:avLst/>
          </a:prstGeom>
        </p:spPr>
        <p:txBody>
          <a:bodyPr wrap="square">
            <a:spAutoFit/>
          </a:bodyPr>
          <a:lstStyle/>
          <a:p>
            <a:pPr algn="ctr">
              <a:spcAft>
                <a:spcPts val="0"/>
              </a:spcAft>
            </a:pPr>
            <a:r>
              <a:rPr lang="en-GB" sz="1200" b="1" dirty="0">
                <a:latin typeface="Arial" panose="020B0604020202020204" pitchFamily="34" charset="0"/>
                <a:ea typeface="Times New Roman" panose="02020603050405020304" pitchFamily="18" charset="0"/>
                <a:cs typeface="Arial" panose="020B0604020202020204" pitchFamily="34" charset="0"/>
              </a:rPr>
              <a:t>P.E. Days and Kit</a:t>
            </a:r>
          </a:p>
          <a:p>
            <a:pPr algn="ctr"/>
            <a:r>
              <a:rPr lang="en-GB" sz="1200" dirty="0">
                <a:latin typeface="Arial" panose="020B0604020202020204" pitchFamily="34" charset="0"/>
                <a:ea typeface="Times New Roman" panose="02020603050405020304" pitchFamily="18" charset="0"/>
                <a:cs typeface="Arial" panose="020B0604020202020204" pitchFamily="34" charset="0"/>
              </a:rPr>
              <a:t>Both classes have PE on </a:t>
            </a:r>
            <a:r>
              <a:rPr lang="en-GB" sz="1200" b="1" dirty="0">
                <a:latin typeface="Arial" panose="020B0604020202020204" pitchFamily="34" charset="0"/>
                <a:ea typeface="Times New Roman" panose="02020603050405020304" pitchFamily="18" charset="0"/>
                <a:cs typeface="Arial" panose="020B0604020202020204" pitchFamily="34" charset="0"/>
              </a:rPr>
              <a:t>Tuesdays</a:t>
            </a:r>
            <a:r>
              <a:rPr lang="en-GB" sz="1200" dirty="0">
                <a:latin typeface="Arial" panose="020B0604020202020204" pitchFamily="34" charset="0"/>
                <a:ea typeface="Times New Roman" panose="02020603050405020304" pitchFamily="18" charset="0"/>
                <a:cs typeface="Arial" panose="020B0604020202020204" pitchFamily="34" charset="0"/>
              </a:rPr>
              <a:t> and </a:t>
            </a:r>
            <a:r>
              <a:rPr lang="en-GB" sz="1200" b="1" dirty="0">
                <a:latin typeface="Arial" panose="020B0604020202020204" pitchFamily="34" charset="0"/>
                <a:ea typeface="Times New Roman" panose="02020603050405020304" pitchFamily="18" charset="0"/>
                <a:cs typeface="Arial" panose="020B0604020202020204" pitchFamily="34" charset="0"/>
              </a:rPr>
              <a:t>Wednesdays</a:t>
            </a:r>
            <a:r>
              <a:rPr lang="en-GB" sz="1200" dirty="0">
                <a:latin typeface="Arial" panose="020B0604020202020204" pitchFamily="34" charset="0"/>
                <a:ea typeface="Times New Roman" panose="02020603050405020304" pitchFamily="18" charset="0"/>
                <a:cs typeface="Arial" panose="020B0604020202020204" pitchFamily="34" charset="0"/>
              </a:rPr>
              <a:t> in Summer 1. In Summer 2, we will be doing dance on Mondays so our PE days will change to </a:t>
            </a:r>
            <a:r>
              <a:rPr lang="en-GB" sz="1200" b="1" dirty="0">
                <a:latin typeface="Arial" panose="020B0604020202020204" pitchFamily="34" charset="0"/>
                <a:ea typeface="Times New Roman" panose="02020603050405020304" pitchFamily="18" charset="0"/>
                <a:cs typeface="Arial" panose="020B0604020202020204" pitchFamily="34" charset="0"/>
              </a:rPr>
              <a:t>Monday</a:t>
            </a:r>
            <a:r>
              <a:rPr lang="en-GB" sz="1200" dirty="0">
                <a:latin typeface="Arial" panose="020B0604020202020204" pitchFamily="34" charset="0"/>
                <a:ea typeface="Times New Roman" panose="02020603050405020304" pitchFamily="18" charset="0"/>
                <a:cs typeface="Arial" panose="020B0604020202020204" pitchFamily="34" charset="0"/>
              </a:rPr>
              <a:t> and </a:t>
            </a:r>
            <a:r>
              <a:rPr lang="en-GB" sz="1200" b="1" dirty="0">
                <a:latin typeface="Arial" panose="020B0604020202020204" pitchFamily="34" charset="0"/>
                <a:ea typeface="Times New Roman" panose="02020603050405020304" pitchFamily="18" charset="0"/>
                <a:cs typeface="Arial" panose="020B0604020202020204" pitchFamily="34" charset="0"/>
              </a:rPr>
              <a:t>Tuesday</a:t>
            </a:r>
            <a:r>
              <a:rPr lang="en-GB" sz="1200" dirty="0">
                <a:latin typeface="Arial" panose="020B0604020202020204" pitchFamily="34" charset="0"/>
                <a:ea typeface="Times New Roman" panose="02020603050405020304" pitchFamily="18" charset="0"/>
                <a:cs typeface="Arial" panose="020B0604020202020204" pitchFamily="34" charset="0"/>
              </a:rPr>
              <a:t>. </a:t>
            </a:r>
          </a:p>
          <a:p>
            <a:pPr algn="ctr"/>
            <a:r>
              <a:rPr lang="en-GB" sz="1200" dirty="0">
                <a:latin typeface="Arial" panose="020B0604020202020204" pitchFamily="34" charset="0"/>
                <a:ea typeface="Times New Roman" panose="02020603050405020304" pitchFamily="18" charset="0"/>
                <a:cs typeface="Arial" panose="020B0604020202020204" pitchFamily="34" charset="0"/>
              </a:rPr>
              <a:t>Please ensure that your child has the correct PE kit that is a plain white t-shirt, black or grey shorts/joggers and trainers for outdoor PE. Bring your uniform with you and we will get changed in class after P.E. </a:t>
            </a:r>
            <a:endParaRPr lang="en-GB" sz="12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722808" y="5189075"/>
            <a:ext cx="2629989" cy="1220628"/>
          </a:xfrm>
          <a:prstGeom prst="rect">
            <a:avLst/>
          </a:prstGeom>
        </p:spPr>
      </p:pic>
      <p:sp>
        <p:nvSpPr>
          <p:cNvPr id="7" name="TextBox 6"/>
          <p:cNvSpPr txBox="1"/>
          <p:nvPr/>
        </p:nvSpPr>
        <p:spPr>
          <a:xfrm>
            <a:off x="8194765" y="3048000"/>
            <a:ext cx="3326675" cy="2492990"/>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Reading and Phonics</a:t>
            </a:r>
          </a:p>
          <a:p>
            <a:pPr algn="ctr"/>
            <a:r>
              <a:rPr lang="en-GB" sz="1200" dirty="0">
                <a:latin typeface="Arial" panose="020B0604020202020204" pitchFamily="34" charset="0"/>
                <a:cs typeface="Arial" panose="020B0604020202020204" pitchFamily="34" charset="0"/>
              </a:rPr>
              <a:t>Please can you make sure your child has their journal in school every day and get them, or yourself, to write in their reads. These will go towards their reading badges each term. They need to do 40 reads to receive their next reading mileage badge. It would be wonderful to have even more children get their badges this term.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Your child will be sent home with a Read, Write, Inc. book as well as sharing books to read at home.</a:t>
            </a:r>
          </a:p>
        </p:txBody>
      </p:sp>
      <p:pic>
        <p:nvPicPr>
          <p:cNvPr id="8" name="Picture 7"/>
          <p:cNvPicPr>
            <a:picLocks noChangeAspect="1"/>
          </p:cNvPicPr>
          <p:nvPr/>
        </p:nvPicPr>
        <p:blipFill>
          <a:blip r:embed="rId4"/>
          <a:stretch>
            <a:fillRect/>
          </a:stretch>
        </p:blipFill>
        <p:spPr>
          <a:xfrm>
            <a:off x="9285028" y="5598865"/>
            <a:ext cx="1146147" cy="810838"/>
          </a:xfrm>
          <a:prstGeom prst="rect">
            <a:avLst/>
          </a:prstGeom>
        </p:spPr>
      </p:pic>
      <p:sp>
        <p:nvSpPr>
          <p:cNvPr id="10" name="TextBox 9"/>
          <p:cNvSpPr txBox="1"/>
          <p:nvPr/>
        </p:nvSpPr>
        <p:spPr>
          <a:xfrm>
            <a:off x="4458788" y="3146258"/>
            <a:ext cx="3204755" cy="2123658"/>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Counting in 2s, 5s and 10s</a:t>
            </a:r>
          </a:p>
          <a:p>
            <a:pPr algn="ctr"/>
            <a:r>
              <a:rPr lang="en-GB" sz="1200" dirty="0">
                <a:latin typeface="Arial" panose="020B0604020202020204" pitchFamily="34" charset="0"/>
                <a:cs typeface="Arial" panose="020B0604020202020204" pitchFamily="34" charset="0"/>
              </a:rPr>
              <a:t>To help your child get on the rocket and prepare them for year 2 can you help them count in 2s, 5s and 10s. We are linking this to the times tables and counting to 10 times each number.</a:t>
            </a:r>
          </a:p>
          <a:p>
            <a:pPr algn="ctr"/>
            <a:r>
              <a:rPr lang="en-GB" sz="1200" dirty="0">
                <a:latin typeface="Arial" panose="020B0604020202020204" pitchFamily="34" charset="0"/>
                <a:cs typeface="Arial" panose="020B0604020202020204" pitchFamily="34" charset="0"/>
              </a:rPr>
              <a:t>If children that are already on the rocket can keep practicing recalling double, half and number bond facts quickly that will really help them with their maths. </a:t>
            </a:r>
          </a:p>
          <a:p>
            <a:pPr algn="ctr"/>
            <a:endParaRPr lang="en-GB" sz="1200" dirty="0">
              <a:latin typeface="Arial" panose="020B0604020202020204" pitchFamily="34" charset="0"/>
              <a:cs typeface="Arial" panose="020B0604020202020204" pitchFamily="34" charset="0"/>
            </a:endParaRPr>
          </a:p>
        </p:txBody>
      </p:sp>
      <p:pic>
        <p:nvPicPr>
          <p:cNvPr id="2050" name="Picture 2" descr="Rocket Clipart transparent PNG - Stick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27286" y="5171658"/>
            <a:ext cx="1381522" cy="1327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23056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18433" y="1472149"/>
            <a:ext cx="9039497" cy="830997"/>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Y1 -  Summer Term</a:t>
            </a:r>
          </a:p>
          <a:p>
            <a:pPr algn="ctr"/>
            <a:endParaRPr lang="en-GB" sz="1600" b="1" dirty="0">
              <a:latin typeface="Arial" panose="020B0604020202020204" pitchFamily="34" charset="0"/>
              <a:cs typeface="Arial" panose="020B0604020202020204" pitchFamily="34" charset="0"/>
            </a:endParaRPr>
          </a:p>
          <a:p>
            <a:pPr algn="ctr"/>
            <a:r>
              <a:rPr lang="en-GB" sz="1600" b="1" dirty="0">
                <a:latin typeface="Arial" panose="020B0604020202020204" pitchFamily="34" charset="0"/>
                <a:cs typeface="Arial" panose="020B0604020202020204" pitchFamily="34" charset="0"/>
              </a:rPr>
              <a:t>Journeys</a:t>
            </a:r>
          </a:p>
        </p:txBody>
      </p:sp>
      <p:pic>
        <p:nvPicPr>
          <p:cNvPr id="8" name="Picture 7"/>
          <p:cNvPicPr>
            <a:picLocks noChangeAspect="1"/>
          </p:cNvPicPr>
          <p:nvPr/>
        </p:nvPicPr>
        <p:blipFill>
          <a:blip r:embed="rId3"/>
          <a:stretch>
            <a:fillRect/>
          </a:stretch>
        </p:blipFill>
        <p:spPr>
          <a:xfrm>
            <a:off x="5440634" y="2279175"/>
            <a:ext cx="1066892" cy="931001"/>
          </a:xfrm>
          <a:prstGeom prst="rect">
            <a:avLst/>
          </a:prstGeom>
        </p:spPr>
      </p:pic>
      <p:sp>
        <p:nvSpPr>
          <p:cNvPr id="9" name="TextBox 8"/>
          <p:cNvSpPr txBox="1"/>
          <p:nvPr/>
        </p:nvSpPr>
        <p:spPr>
          <a:xfrm>
            <a:off x="3162662" y="3061991"/>
            <a:ext cx="5864648"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Relationships and Health Education</a:t>
            </a:r>
          </a:p>
          <a:p>
            <a:pPr algn="ctr"/>
            <a:r>
              <a:rPr lang="en-GB" sz="1100" dirty="0">
                <a:latin typeface="Arial" panose="020B0604020202020204" pitchFamily="34" charset="0"/>
                <a:cs typeface="Arial" panose="020B0604020202020204" pitchFamily="34" charset="0"/>
              </a:rPr>
              <a:t>In the summer term, we will be thinking all about how we can help ourselves to be happy. These ideas will be explored through circle time and children will think about what they would like to pack in a happiness suitcase! </a:t>
            </a:r>
          </a:p>
          <a:p>
            <a:pPr algn="ctr"/>
            <a:r>
              <a:rPr lang="en-GB" sz="1100" dirty="0">
                <a:latin typeface="Arial" panose="020B0604020202020204" pitchFamily="34" charset="0"/>
                <a:cs typeface="Arial" panose="020B0604020202020204" pitchFamily="34" charset="0"/>
              </a:rPr>
              <a:t> </a:t>
            </a:r>
          </a:p>
          <a:p>
            <a:pPr algn="ctr"/>
            <a:r>
              <a:rPr lang="en-GB" sz="1100" dirty="0">
                <a:latin typeface="Arial" panose="020B0604020202020204" pitchFamily="34" charset="0"/>
                <a:cs typeface="Arial" panose="020B0604020202020204" pitchFamily="34" charset="0"/>
              </a:rPr>
              <a:t>In addition to this the children will look at what choices we have when we eat and what foods can help us keep healthy.</a:t>
            </a:r>
          </a:p>
          <a:p>
            <a:pPr algn="ctr"/>
            <a:endParaRPr lang="en-GB" sz="1100" b="1"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We will be continuing the great work we have been doing with the </a:t>
            </a:r>
            <a:r>
              <a:rPr lang="en-GB" sz="1100" dirty="0" err="1">
                <a:latin typeface="Arial" panose="020B0604020202020204" pitchFamily="34" charset="0"/>
                <a:cs typeface="Arial" panose="020B0604020202020204" pitchFamily="34" charset="0"/>
              </a:rPr>
              <a:t>Evo</a:t>
            </a:r>
            <a:r>
              <a:rPr lang="en-GB" sz="1100" dirty="0">
                <a:latin typeface="Arial" panose="020B0604020202020204" pitchFamily="34" charset="0"/>
                <a:cs typeface="Arial" panose="020B0604020202020204" pitchFamily="34" charset="0"/>
              </a:rPr>
              <a:t> sports coaches on basic skills and team games. They have been really impressed with the progress the children have made so far this year! Our other PE units are dance and athletics, as we prepare for sports day. </a:t>
            </a:r>
          </a:p>
        </p:txBody>
      </p:sp>
      <p:pic>
        <p:nvPicPr>
          <p:cNvPr id="13" name="Picture 12"/>
          <p:cNvPicPr>
            <a:picLocks noChangeAspect="1"/>
          </p:cNvPicPr>
          <p:nvPr/>
        </p:nvPicPr>
        <p:blipFill>
          <a:blip r:embed="rId5"/>
          <a:stretch>
            <a:fillRect/>
          </a:stretch>
        </p:blipFill>
        <p:spPr>
          <a:xfrm>
            <a:off x="823429" y="723500"/>
            <a:ext cx="1390008" cy="952076"/>
          </a:xfrm>
          <a:prstGeom prst="rect">
            <a:avLst/>
          </a:prstGeom>
        </p:spPr>
      </p:pic>
      <p:sp>
        <p:nvSpPr>
          <p:cNvPr id="15" name="TextBox 14"/>
          <p:cNvSpPr txBox="1"/>
          <p:nvPr/>
        </p:nvSpPr>
        <p:spPr>
          <a:xfrm>
            <a:off x="237900" y="1773181"/>
            <a:ext cx="2601838" cy="2246769"/>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This term we will be continuing our Read, Write Inc. groups to learn our literacy skills. We will read and write familiar fairy tales. We will be retelling stories using puppets, sequencing events and writing about characters and settings. We are excited to launch our storytelling topic with a visit to Bolsover Castle!</a:t>
            </a:r>
          </a:p>
          <a:p>
            <a:pPr algn="ctr"/>
            <a:r>
              <a:rPr lang="en-GB" sz="1100" dirty="0">
                <a:latin typeface="Arial" panose="020B0604020202020204" pitchFamily="34" charset="0"/>
                <a:cs typeface="Arial" panose="020B0604020202020204" pitchFamily="34" charset="0"/>
              </a:rPr>
              <a:t>All Y1 pupils will receive daily Read, Write Inc. sessions at their level.   </a:t>
            </a:r>
          </a:p>
          <a:p>
            <a:pPr algn="ctr"/>
            <a:endParaRPr lang="en-GB" sz="800" b="1" dirty="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189230" y="5011905"/>
            <a:ext cx="3285490"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Multiplication and division is one of the main blocks of maths we are doing this term. Our other blocks are time, weight and mass, fractions and further learning on place value (within 100).  There will be multiple Maths mastery sessions each week where will be focussing on securely embedding all the basic number skills, including doubles, more and less, odd and even numbers and number bonds. </a:t>
            </a:r>
          </a:p>
        </p:txBody>
      </p:sp>
      <p:pic>
        <p:nvPicPr>
          <p:cNvPr id="20" name="Picture 19"/>
          <p:cNvPicPr>
            <a:picLocks noChangeAspect="1"/>
          </p:cNvPicPr>
          <p:nvPr/>
        </p:nvPicPr>
        <p:blipFill>
          <a:blip r:embed="rId7"/>
          <a:stretch>
            <a:fillRect/>
          </a:stretch>
        </p:blipFill>
        <p:spPr>
          <a:xfrm>
            <a:off x="5513876" y="4524208"/>
            <a:ext cx="1048603" cy="651405"/>
          </a:xfrm>
          <a:prstGeom prst="rect">
            <a:avLst/>
          </a:prstGeom>
        </p:spPr>
      </p:pic>
      <p:sp>
        <p:nvSpPr>
          <p:cNvPr id="23" name="TextBox 22"/>
          <p:cNvSpPr txBox="1"/>
          <p:nvPr/>
        </p:nvSpPr>
        <p:spPr>
          <a:xfrm>
            <a:off x="4638624" y="5181182"/>
            <a:ext cx="2799105"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will be learning about the United Kingdom and its surrounding seas. We will use the book ‘The Journey’ to explore human and physical features and help us to understand simple maps.</a:t>
            </a:r>
          </a:p>
          <a:p>
            <a:pPr algn="ctr"/>
            <a:r>
              <a:rPr lang="en-GB" sz="1100" dirty="0">
                <a:latin typeface="Arial" panose="020B0604020202020204" pitchFamily="34" charset="0"/>
                <a:cs typeface="Arial" panose="020B0604020202020204" pitchFamily="34" charset="0"/>
              </a:rPr>
              <a:t>In computing we will be learning about algorithms and how to program and debug a </a:t>
            </a:r>
            <a:r>
              <a:rPr lang="en-GB" sz="1100" dirty="0" err="1">
                <a:latin typeface="Arial" panose="020B0604020202020204" pitchFamily="34" charset="0"/>
                <a:cs typeface="Arial" panose="020B0604020202020204" pitchFamily="34" charset="0"/>
              </a:rPr>
              <a:t>beebot</a:t>
            </a:r>
            <a:r>
              <a:rPr lang="en-GB" sz="1100" dirty="0">
                <a:latin typeface="Arial" panose="020B0604020202020204" pitchFamily="34" charset="0"/>
                <a:cs typeface="Arial" panose="020B0604020202020204" pitchFamily="34" charset="0"/>
              </a:rPr>
              <a:t>. </a:t>
            </a:r>
            <a:br>
              <a:rPr lang="en-GB" sz="1100" dirty="0"/>
            </a:br>
            <a:endParaRPr lang="en-GB" sz="1100" b="1" dirty="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endParaRPr lang="en-GB" sz="1100" b="1"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explore watercolour and the different effects that can be made. We will learn about the artists Paul Klee and Emma </a:t>
            </a:r>
            <a:r>
              <a:rPr lang="en-GB" sz="1100" dirty="0" err="1">
                <a:latin typeface="Arial" panose="020B0604020202020204" pitchFamily="34" charset="0"/>
                <a:cs typeface="Arial" panose="020B0604020202020204" pitchFamily="34" charset="0"/>
              </a:rPr>
              <a:t>Burleigh</a:t>
            </a:r>
            <a:r>
              <a:rPr lang="en-GB" sz="1100" dirty="0">
                <a:latin typeface="Arial" panose="020B0604020202020204" pitchFamily="34" charset="0"/>
                <a:cs typeface="Arial" panose="020B0604020202020204" pitchFamily="34" charset="0"/>
              </a:rPr>
              <a:t>. </a:t>
            </a:r>
            <a:br>
              <a:rPr lang="en-GB" sz="1100" dirty="0"/>
            </a:br>
            <a:endParaRPr lang="en-GB" sz="11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06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4862870"/>
          </a:xfrm>
          <a:prstGeom prst="rect">
            <a:avLst/>
          </a:prstGeom>
          <a:noFill/>
        </p:spPr>
        <p:txBody>
          <a:bodyPr wrap="square" rtlCol="0">
            <a:spAutoFit/>
          </a:bodyPr>
          <a:lstStyle/>
          <a:p>
            <a:pPr algn="ctr"/>
            <a:r>
              <a:rPr lang="en-GB" sz="1400" b="1" dirty="0">
                <a:latin typeface="Arial" panose="020B0604020202020204" pitchFamily="34" charset="0"/>
                <a:cs typeface="Arial" panose="020B0604020202020204" pitchFamily="34" charset="0"/>
              </a:rPr>
              <a:t>How to help your child this term</a:t>
            </a:r>
          </a:p>
          <a:p>
            <a:pPr algn="ctr"/>
            <a:endParaRPr lang="en-GB" sz="1200" b="1"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Read with and to your child everyday. Children understanding how books work is so important. Talk to them about the characters in the book and the plot. Get them to retell the story to you using story language like ‘Once upon a time’ and talk about where a story is set.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The children have been doing Phonics following the Read, Write, Inc. scheme. This focuses on the sounds and letters make as this will help to blend sounds together to read. You can watch various short films about this on the Ruth Miskin site. </a:t>
            </a: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Communication and language</a:t>
            </a:r>
          </a:p>
          <a:p>
            <a:pPr algn="ctr"/>
            <a:endParaRPr lang="en-GB" sz="1200" b="1"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These are the science words we will be learning this term:</a:t>
            </a:r>
          </a:p>
          <a:p>
            <a:pPr algn="ctr"/>
            <a:r>
              <a:rPr lang="en-GB" sz="1200" dirty="0">
                <a:latin typeface="Arial" panose="020B0604020202020204" pitchFamily="34" charset="0"/>
                <a:cs typeface="Arial" panose="020B0604020202020204" pitchFamily="34" charset="0"/>
              </a:rPr>
              <a:t>leaves, flowers, petals, roots, stem, trunk, branches, bark, deciduous, evergreen </a:t>
            </a:r>
            <a:endParaRPr lang="en-GB" sz="10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endParaRPr lang="en-GB" sz="1200" b="1"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learning or enquiries to </a:t>
            </a:r>
            <a:r>
              <a:rPr lang="en-GB" sz="1200" b="1" dirty="0">
                <a:latin typeface="Arial" panose="020B0604020202020204" pitchFamily="34" charset="0"/>
                <a:cs typeface="Arial" panose="020B0604020202020204" pitchFamily="34" charset="0"/>
              </a:rPr>
              <a:t>y1@watercliffe.sheffield.sch.uk</a:t>
            </a:r>
          </a:p>
          <a:p>
            <a:endParaRPr lang="en-GB" sz="1400" b="1" dirty="0"/>
          </a:p>
          <a:p>
            <a:endParaRPr lang="en-GB" dirty="0"/>
          </a:p>
          <a:p>
            <a:r>
              <a:rPr lang="en-GB" dirty="0"/>
              <a:t> </a:t>
            </a:r>
          </a:p>
        </p:txBody>
      </p:sp>
      <p:pic>
        <p:nvPicPr>
          <p:cNvPr id="17" name="Picture 16"/>
          <p:cNvPicPr>
            <a:picLocks noChangeAspect="1"/>
          </p:cNvPicPr>
          <p:nvPr/>
        </p:nvPicPr>
        <p:blipFill>
          <a:blip r:embed="rId3"/>
          <a:stretch>
            <a:fillRect/>
          </a:stretch>
        </p:blipFill>
        <p:spPr>
          <a:xfrm>
            <a:off x="5369668" y="3450704"/>
            <a:ext cx="1066892" cy="798645"/>
          </a:xfrm>
          <a:prstGeom prst="rect">
            <a:avLst/>
          </a:prstGeom>
        </p:spPr>
      </p:pic>
    </p:spTree>
    <p:extLst>
      <p:ext uri="{BB962C8B-B14F-4D97-AF65-F5344CB8AC3E}">
        <p14:creationId xmlns:p14="http://schemas.microsoft.com/office/powerpoint/2010/main" val="836791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93057" y="117566"/>
            <a:ext cx="6547671" cy="1424331"/>
          </a:xfrm>
          <a:prstGeom prst="rect">
            <a:avLst/>
          </a:prstGeom>
        </p:spPr>
      </p:pic>
      <p:sp>
        <p:nvSpPr>
          <p:cNvPr id="3" name="TextBox 2"/>
          <p:cNvSpPr txBox="1"/>
          <p:nvPr/>
        </p:nvSpPr>
        <p:spPr>
          <a:xfrm>
            <a:off x="1812903" y="1377741"/>
            <a:ext cx="8307977" cy="4293483"/>
          </a:xfrm>
          <a:prstGeom prst="rect">
            <a:avLst/>
          </a:prstGeom>
          <a:noFill/>
        </p:spPr>
        <p:txBody>
          <a:bodyPr wrap="square" rtlCol="0">
            <a:spAutoFit/>
          </a:bodyPr>
          <a:lstStyle/>
          <a:p>
            <a:pPr algn="ctr"/>
            <a:r>
              <a:rPr lang="en-GB" sz="1600" b="1" u="sng" dirty="0">
                <a:cs typeface="Arial" panose="020B0604020202020204" pitchFamily="34" charset="0"/>
              </a:rPr>
              <a:t>Y1 Important Dates for your diary</a:t>
            </a:r>
            <a:r>
              <a:rPr lang="en-GB" sz="1600" b="1" dirty="0">
                <a:cs typeface="Arial" panose="020B0604020202020204" pitchFamily="34" charset="0"/>
              </a:rPr>
              <a:t> </a:t>
            </a:r>
            <a:endParaRPr lang="en-GB" sz="1600" dirty="0">
              <a:cs typeface="Arial" panose="020B0604020202020204" pitchFamily="34" charset="0"/>
            </a:endParaRPr>
          </a:p>
          <a:p>
            <a:pPr algn="ctr"/>
            <a:endParaRPr lang="en-GB" sz="1400" dirty="0">
              <a:solidFill>
                <a:srgbClr val="0070C0"/>
              </a:solidFill>
            </a:endParaRPr>
          </a:p>
          <a:p>
            <a:pPr algn="ctr"/>
            <a:r>
              <a:rPr lang="en-GB" sz="1100" dirty="0">
                <a:latin typeface="Arial" panose="020B0604020202020204" pitchFamily="34" charset="0"/>
                <a:cs typeface="Arial" panose="020B0604020202020204" pitchFamily="34" charset="0"/>
              </a:rPr>
              <a:t>15</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April – After school Eid event</a:t>
            </a:r>
          </a:p>
          <a:p>
            <a:pPr algn="ctr"/>
            <a:r>
              <a:rPr lang="en-GB" sz="1100" dirty="0">
                <a:latin typeface="Arial" panose="020B0604020202020204" pitchFamily="34" charset="0"/>
                <a:cs typeface="Arial" panose="020B0604020202020204" pitchFamily="34" charset="0"/>
              </a:rPr>
              <a:t>18</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April- 21</a:t>
            </a:r>
            <a:r>
              <a:rPr lang="en-GB" sz="1100" baseline="30000" dirty="0">
                <a:latin typeface="Arial" panose="020B0604020202020204" pitchFamily="34" charset="0"/>
                <a:cs typeface="Arial" panose="020B0604020202020204" pitchFamily="34" charset="0"/>
              </a:rPr>
              <a:t>st</a:t>
            </a:r>
            <a:r>
              <a:rPr lang="en-GB" sz="1100" dirty="0">
                <a:latin typeface="Arial" panose="020B0604020202020204" pitchFamily="34" charset="0"/>
                <a:cs typeface="Arial" panose="020B0604020202020204" pitchFamily="34" charset="0"/>
              </a:rPr>
              <a:t> April – Easter Bank Holiday weekend</a:t>
            </a:r>
          </a:p>
          <a:p>
            <a:pPr algn="ctr"/>
            <a:r>
              <a:rPr lang="en-GB" sz="1100" dirty="0">
                <a:latin typeface="Arial" panose="020B0604020202020204" pitchFamily="34" charset="0"/>
                <a:cs typeface="Arial" panose="020B0604020202020204" pitchFamily="34" charset="0"/>
              </a:rPr>
              <a:t>23</a:t>
            </a:r>
            <a:r>
              <a:rPr lang="en-GB" sz="1100" baseline="30000" dirty="0">
                <a:latin typeface="Arial" panose="020B0604020202020204" pitchFamily="34" charset="0"/>
                <a:cs typeface="Arial" panose="020B0604020202020204" pitchFamily="34" charset="0"/>
              </a:rPr>
              <a:t>rd</a:t>
            </a:r>
            <a:r>
              <a:rPr lang="en-GB" sz="1100" dirty="0">
                <a:latin typeface="Arial" panose="020B0604020202020204" pitchFamily="34" charset="0"/>
                <a:cs typeface="Arial" panose="020B0604020202020204" pitchFamily="34" charset="0"/>
              </a:rPr>
              <a:t> April – Bolsover Castle Visit</a:t>
            </a:r>
          </a:p>
          <a:p>
            <a:pPr algn="ctr"/>
            <a:r>
              <a:rPr lang="en-GB" sz="1100" dirty="0">
                <a:latin typeface="Arial" panose="020B0604020202020204" pitchFamily="34" charset="0"/>
                <a:cs typeface="Arial" panose="020B0604020202020204" pitchFamily="34" charset="0"/>
              </a:rPr>
              <a:t>Monday 5th May - May Bank Holiday</a:t>
            </a:r>
          </a:p>
          <a:p>
            <a:pPr algn="ctr"/>
            <a:r>
              <a:rPr lang="en-GB" sz="1100" dirty="0">
                <a:latin typeface="Arial" panose="020B0604020202020204" pitchFamily="34" charset="0"/>
                <a:cs typeface="Arial" panose="020B0604020202020204" pitchFamily="34" charset="0"/>
              </a:rPr>
              <a:t>23</a:t>
            </a:r>
            <a:r>
              <a:rPr lang="en-GB" sz="1100" baseline="30000" dirty="0">
                <a:latin typeface="Arial" panose="020B0604020202020204" pitchFamily="34" charset="0"/>
                <a:cs typeface="Arial" panose="020B0604020202020204" pitchFamily="34" charset="0"/>
              </a:rPr>
              <a:t>rd</a:t>
            </a:r>
            <a:r>
              <a:rPr lang="en-GB" sz="1100" dirty="0">
                <a:latin typeface="Arial" panose="020B0604020202020204" pitchFamily="34" charset="0"/>
                <a:cs typeface="Arial" panose="020B0604020202020204" pitchFamily="34" charset="0"/>
              </a:rPr>
              <a:t> May – Break up for May Half Term</a:t>
            </a:r>
          </a:p>
          <a:p>
            <a:pPr algn="ctr"/>
            <a:r>
              <a:rPr lang="en-GB" sz="1100" dirty="0">
                <a:latin typeface="Arial" panose="020B0604020202020204" pitchFamily="34" charset="0"/>
                <a:cs typeface="Arial" panose="020B0604020202020204" pitchFamily="34" charset="0"/>
              </a:rPr>
              <a:t> Monday 9th - Friday 13th June - Y1 Phonics Screening Week</a:t>
            </a:r>
          </a:p>
          <a:p>
            <a:pPr algn="ctr"/>
            <a:r>
              <a:rPr lang="en-GB" sz="1100" dirty="0">
                <a:latin typeface="Arial" panose="020B0604020202020204" pitchFamily="34" charset="0"/>
                <a:cs typeface="Arial" panose="020B0604020202020204" pitchFamily="34" charset="0"/>
              </a:rPr>
              <a:t>11</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June – Sports Day</a:t>
            </a:r>
          </a:p>
          <a:p>
            <a:pPr algn="ctr"/>
            <a:r>
              <a:rPr lang="en-GB" sz="1100" dirty="0">
                <a:latin typeface="Arial" panose="020B0604020202020204" pitchFamily="34" charset="0"/>
                <a:cs typeface="Arial" panose="020B0604020202020204" pitchFamily="34" charset="0"/>
              </a:rPr>
              <a:t>Wednesday 18th June - Class Photos</a:t>
            </a:r>
          </a:p>
          <a:p>
            <a:pPr algn="ctr"/>
            <a:r>
              <a:rPr lang="en-GB" sz="1100" dirty="0">
                <a:latin typeface="Arial" panose="020B0604020202020204" pitchFamily="34" charset="0"/>
                <a:cs typeface="Arial" panose="020B0604020202020204" pitchFamily="34" charset="0"/>
              </a:rPr>
              <a:t>2</a:t>
            </a:r>
            <a:r>
              <a:rPr lang="en-GB" sz="1100" baseline="30000" dirty="0">
                <a:latin typeface="Arial" panose="020B0604020202020204" pitchFamily="34" charset="0"/>
                <a:cs typeface="Arial" panose="020B0604020202020204" pitchFamily="34" charset="0"/>
              </a:rPr>
              <a:t>nd</a:t>
            </a:r>
            <a:r>
              <a:rPr lang="en-GB" sz="1100" dirty="0">
                <a:latin typeface="Arial" panose="020B0604020202020204" pitchFamily="34" charset="0"/>
                <a:cs typeface="Arial" panose="020B0604020202020204" pitchFamily="34" charset="0"/>
              </a:rPr>
              <a:t> July – Inset Day</a:t>
            </a:r>
          </a:p>
          <a:p>
            <a:pPr algn="ctr"/>
            <a:r>
              <a:rPr lang="en-GB" sz="1100" dirty="0">
                <a:latin typeface="Arial" panose="020B0604020202020204" pitchFamily="34" charset="0"/>
                <a:cs typeface="Arial" panose="020B0604020202020204" pitchFamily="34" charset="0"/>
              </a:rPr>
              <a:t>2nd July – Meet the Teacher (pm)</a:t>
            </a:r>
          </a:p>
          <a:p>
            <a:pPr algn="ctr"/>
            <a:r>
              <a:rPr lang="en-GB" sz="1100" dirty="0">
                <a:latin typeface="Arial" panose="020B0604020202020204" pitchFamily="34" charset="0"/>
                <a:cs typeface="Arial" panose="020B0604020202020204" pitchFamily="34" charset="0"/>
              </a:rPr>
              <a:t>Wednesday 9</a:t>
            </a:r>
            <a:r>
              <a:rPr lang="en-GB" sz="1100" baseline="30000" dirty="0">
                <a:latin typeface="Arial" panose="020B0604020202020204" pitchFamily="34" charset="0"/>
                <a:cs typeface="Arial" panose="020B0604020202020204" pitchFamily="34" charset="0"/>
              </a:rPr>
              <a:t>th</a:t>
            </a:r>
            <a:r>
              <a:rPr lang="en-GB" sz="1100" dirty="0">
                <a:latin typeface="Arial" panose="020B0604020202020204" pitchFamily="34" charset="0"/>
                <a:cs typeface="Arial" panose="020B0604020202020204" pitchFamily="34" charset="0"/>
              </a:rPr>
              <a:t> July – Drop-in for families to discuss latest assessments</a:t>
            </a:r>
          </a:p>
          <a:p>
            <a:pPr algn="ctr"/>
            <a:r>
              <a:rPr lang="en-GB" sz="1100" dirty="0">
                <a:latin typeface="Arial" panose="020B0604020202020204" pitchFamily="34" charset="0"/>
                <a:cs typeface="Arial" panose="020B0604020202020204" pitchFamily="34" charset="0"/>
              </a:rPr>
              <a:t>Friday 18th July - Reports go home</a:t>
            </a:r>
          </a:p>
          <a:p>
            <a:pPr algn="ctr"/>
            <a:r>
              <a:rPr lang="en-GB" sz="1100" dirty="0">
                <a:latin typeface="Arial" panose="020B0604020202020204" pitchFamily="34" charset="0"/>
                <a:cs typeface="Arial" panose="020B0604020202020204" pitchFamily="34" charset="0"/>
              </a:rPr>
              <a:t>Tuesday 22nd July - Year 6 Leavers' Assembly/School closes for summer break</a:t>
            </a:r>
          </a:p>
          <a:p>
            <a:pPr algn="ctr"/>
            <a:r>
              <a:rPr lang="en-GB" sz="1100" dirty="0">
                <a:latin typeface="Arial" panose="020B0604020202020204" pitchFamily="34" charset="0"/>
                <a:cs typeface="Arial" panose="020B0604020202020204" pitchFamily="34" charset="0"/>
              </a:rPr>
              <a:t>Wednesday 23rd July – INSET Day/School closes for </a:t>
            </a:r>
            <a:r>
              <a:rPr lang="en-GB" sz="1100">
                <a:latin typeface="Arial" panose="020B0604020202020204" pitchFamily="34" charset="0"/>
                <a:cs typeface="Arial" panose="020B0604020202020204" pitchFamily="34" charset="0"/>
              </a:rPr>
              <a:t>summer break</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End of Year celebration visit to Magna </a:t>
            </a:r>
            <a:r>
              <a:rPr lang="en-GB" sz="1100" dirty="0" err="1">
                <a:latin typeface="Arial" panose="020B0604020202020204" pitchFamily="34" charset="0"/>
                <a:cs typeface="Arial" panose="020B0604020202020204" pitchFamily="34" charset="0"/>
              </a:rPr>
              <a:t>AquaTek</a:t>
            </a:r>
            <a:r>
              <a:rPr lang="en-GB" sz="1100" dirty="0">
                <a:latin typeface="Arial" panose="020B0604020202020204" pitchFamily="34" charset="0"/>
                <a:cs typeface="Arial" panose="020B0604020202020204" pitchFamily="34" charset="0"/>
              </a:rPr>
              <a:t> – date to be confirmed</a:t>
            </a:r>
          </a:p>
          <a:p>
            <a:pPr algn="ctr"/>
            <a:endParaRPr lang="en-GB" sz="1100" dirty="0">
              <a:latin typeface="Arial" panose="020B0604020202020204" pitchFamily="34" charset="0"/>
              <a:cs typeface="Arial" panose="020B0604020202020204" pitchFamily="34" charset="0"/>
            </a:endParaRPr>
          </a:p>
          <a:p>
            <a:pPr algn="ctr"/>
            <a:endParaRPr lang="en-GB" sz="1400" dirty="0">
              <a:latin typeface="Arial" panose="020B0604020202020204" pitchFamily="34" charset="0"/>
              <a:cs typeface="Arial" panose="020B0604020202020204" pitchFamily="34" charset="0"/>
            </a:endParaRPr>
          </a:p>
          <a:p>
            <a:pPr algn="ctr"/>
            <a:endParaRPr lang="en-GB" sz="1400" dirty="0">
              <a:latin typeface="Arial" panose="020B0604020202020204" pitchFamily="34" charset="0"/>
              <a:cs typeface="Arial" panose="020B0604020202020204" pitchFamily="34" charset="0"/>
            </a:endParaRPr>
          </a:p>
          <a:p>
            <a:pPr algn="ctr"/>
            <a:endParaRPr lang="en-GB" sz="1400" dirty="0">
              <a:latin typeface="Arial" panose="020B0604020202020204" pitchFamily="34" charset="0"/>
              <a:cs typeface="Arial" panose="020B0604020202020204" pitchFamily="34" charset="0"/>
            </a:endParaRPr>
          </a:p>
          <a:p>
            <a:pPr algn="ctr"/>
            <a:r>
              <a:rPr lang="en-GB" sz="1400" dirty="0">
                <a:latin typeface="SassoonCRInfant" panose="02010503020300020003" pitchFamily="2" charset="0"/>
                <a:cs typeface="Arial" panose="020B0604020202020204" pitchFamily="34" charset="0"/>
              </a:rPr>
              <a:t> </a:t>
            </a:r>
          </a:p>
        </p:txBody>
      </p:sp>
      <p:pic>
        <p:nvPicPr>
          <p:cNvPr id="4" name="Picture 3"/>
          <p:cNvPicPr>
            <a:picLocks noChangeAspect="1"/>
          </p:cNvPicPr>
          <p:nvPr/>
        </p:nvPicPr>
        <p:blipFill>
          <a:blip r:embed="rId3"/>
          <a:stretch>
            <a:fillRect/>
          </a:stretch>
        </p:blipFill>
        <p:spPr>
          <a:xfrm>
            <a:off x="496100" y="1049383"/>
            <a:ext cx="1890940" cy="1260175"/>
          </a:xfrm>
          <a:prstGeom prst="rect">
            <a:avLst/>
          </a:prstGeom>
        </p:spPr>
      </p:pic>
      <p:pic>
        <p:nvPicPr>
          <p:cNvPr id="1028" name="Picture 4" descr="Meet The Teacher Evening | St Stephen's C of E Primary Schoo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28612" y="4867465"/>
            <a:ext cx="2686800" cy="998594"/>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stretch>
            <a:fillRect/>
          </a:stretch>
        </p:blipFill>
        <p:spPr>
          <a:xfrm>
            <a:off x="9546745" y="705394"/>
            <a:ext cx="1876254" cy="2119856"/>
          </a:xfrm>
          <a:prstGeom prst="rect">
            <a:avLst/>
          </a:prstGeom>
        </p:spPr>
      </p:pic>
      <p:pic>
        <p:nvPicPr>
          <p:cNvPr id="10" name="Picture 9"/>
          <p:cNvPicPr>
            <a:picLocks noChangeAspect="1"/>
          </p:cNvPicPr>
          <p:nvPr/>
        </p:nvPicPr>
        <p:blipFill>
          <a:blip r:embed="rId6"/>
          <a:stretch>
            <a:fillRect/>
          </a:stretch>
        </p:blipFill>
        <p:spPr>
          <a:xfrm>
            <a:off x="427667" y="3135483"/>
            <a:ext cx="2770471" cy="1213213"/>
          </a:xfrm>
          <a:prstGeom prst="rect">
            <a:avLst/>
          </a:prstGeom>
        </p:spPr>
      </p:pic>
      <p:pic>
        <p:nvPicPr>
          <p:cNvPr id="11" name="Picture 4" descr="Multiply or Divide by 10 or 100 - PowerPoint | Teaching Resource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39013" y="4867465"/>
            <a:ext cx="1535219" cy="1153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74174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2654</TotalTime>
  <Words>1043</Words>
  <Application>Microsoft Office PowerPoint</Application>
  <PresentationFormat>Widescreen</PresentationFormat>
  <Paragraphs>76</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SassoonCRInfant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steelej</cp:lastModifiedBy>
  <cp:revision>131</cp:revision>
  <dcterms:created xsi:type="dcterms:W3CDTF">2021-08-06T08:19:36Z</dcterms:created>
  <dcterms:modified xsi:type="dcterms:W3CDTF">2025-03-14T06:40:00Z</dcterms:modified>
</cp:coreProperties>
</file>