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6"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120" y="6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11/12/2024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11/12/2024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11/12/2024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11/12/2024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11/12/2024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11/12/2024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11/12/2024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11/12/2024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hyperlink" Target="https://play.ttrockstars.com/auth" TargetMode="External"/><Relationship Id="rId7"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749126" y="1493999"/>
            <a:ext cx="8307977" cy="4585871"/>
          </a:xfrm>
          <a:prstGeom prst="rect">
            <a:avLst/>
          </a:prstGeom>
          <a:noFill/>
        </p:spPr>
        <p:txBody>
          <a:bodyPr wrap="square" rtlCol="0">
            <a:spAutoFit/>
          </a:bodyPr>
          <a:lstStyle/>
          <a:p>
            <a:pPr algn="ctr"/>
            <a:r>
              <a:rPr lang="en-GB" sz="1400" b="1" u="sng" dirty="0">
                <a:latin typeface="Arial" panose="020B0604020202020204" pitchFamily="34" charset="0"/>
                <a:cs typeface="Arial" panose="020B0604020202020204" pitchFamily="34" charset="0"/>
              </a:rPr>
              <a:t>Y4 Important Spring Dates for your diary</a:t>
            </a:r>
            <a:endParaRPr lang="en-GB" sz="1400" dirty="0">
              <a:latin typeface="Arial" panose="020B0604020202020204" pitchFamily="34" charset="0"/>
              <a:cs typeface="Arial" panose="020B0604020202020204" pitchFamily="34" charset="0"/>
            </a:endParaRPr>
          </a:p>
          <a:p>
            <a:pPr algn="ctr"/>
            <a:r>
              <a:rPr lang="en-GB" sz="1400" b="1" dirty="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Monday 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 Back to school</a:t>
            </a:r>
          </a:p>
          <a:p>
            <a:pPr algn="ctr"/>
            <a:r>
              <a:rPr lang="en-GB" sz="1200" dirty="0">
                <a:latin typeface="Arial" panose="020B0604020202020204" pitchFamily="34" charset="0"/>
                <a:cs typeface="Arial" panose="020B0604020202020204" pitchFamily="34" charset="0"/>
              </a:rPr>
              <a:t>Thursday 9th January - Young Voices</a:t>
            </a:r>
          </a:p>
          <a:p>
            <a:pPr algn="ctr"/>
            <a:r>
              <a:rPr lang="en-GB" sz="1200" dirty="0">
                <a:latin typeface="Arial" panose="020B0604020202020204" pitchFamily="34" charset="0"/>
                <a:cs typeface="Arial" panose="020B0604020202020204" pitchFamily="34" charset="0"/>
              </a:rPr>
              <a:t>Thursday 23rd January - WCMGT Auditions</a:t>
            </a:r>
          </a:p>
          <a:p>
            <a:pPr algn="ctr"/>
            <a:r>
              <a:rPr lang="en-GB" sz="1200" dirty="0">
                <a:latin typeface="Arial" panose="020B0604020202020204" pitchFamily="34" charset="0"/>
                <a:cs typeface="Arial" panose="020B0604020202020204" pitchFamily="34" charset="0"/>
              </a:rPr>
              <a:t>Tuesday 28</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&amp; Wednesday 29</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 Parents' Evenings</a:t>
            </a:r>
          </a:p>
          <a:p>
            <a:pPr algn="ctr"/>
            <a:r>
              <a:rPr lang="en-GB" sz="1200" dirty="0">
                <a:latin typeface="Arial" panose="020B0604020202020204" pitchFamily="34" charset="0"/>
                <a:cs typeface="Arial" panose="020B0604020202020204" pitchFamily="34" charset="0"/>
              </a:rPr>
              <a:t>Thursday 30th January - WCMGT Semi Finals</a:t>
            </a:r>
          </a:p>
          <a:p>
            <a:pPr algn="ctr"/>
            <a:r>
              <a:rPr lang="en-GB" sz="1200" dirty="0">
                <a:latin typeface="Arial" panose="020B0604020202020204" pitchFamily="34" charset="0"/>
                <a:cs typeface="Arial" panose="020B0604020202020204" pitchFamily="34" charset="0"/>
              </a:rPr>
              <a:t>Friday 14</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February - WCMGT Final</a:t>
            </a:r>
          </a:p>
          <a:p>
            <a:pPr algn="ctr"/>
            <a:r>
              <a:rPr lang="en-GB" sz="1200" dirty="0">
                <a:latin typeface="Arial" panose="020B0604020202020204" pitchFamily="34" charset="0"/>
                <a:cs typeface="Arial" panose="020B0604020202020204" pitchFamily="34" charset="0"/>
              </a:rPr>
              <a:t>Friday 14</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February - Finish for half term</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Monday 16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February - Friday 21</a:t>
            </a:r>
            <a:r>
              <a:rPr lang="en-GB" sz="1200" baseline="30000" dirty="0">
                <a:latin typeface="Arial" panose="020B0604020202020204" pitchFamily="34" charset="0"/>
                <a:cs typeface="Arial" panose="020B0604020202020204" pitchFamily="34" charset="0"/>
              </a:rPr>
              <a:t>st</a:t>
            </a:r>
            <a:r>
              <a:rPr lang="en-GB" sz="1200" dirty="0">
                <a:latin typeface="Arial" panose="020B0604020202020204" pitchFamily="34" charset="0"/>
                <a:cs typeface="Arial" panose="020B0604020202020204" pitchFamily="34" charset="0"/>
              </a:rPr>
              <a:t> February - Half Term Holiday</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Monday 24</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February - Spring 2 starts</a:t>
            </a:r>
          </a:p>
          <a:p>
            <a:pPr algn="ctr"/>
            <a:r>
              <a:rPr lang="en-GB" sz="1200" dirty="0">
                <a:latin typeface="Arial" panose="020B0604020202020204" pitchFamily="34" charset="0"/>
                <a:cs typeface="Arial" panose="020B0604020202020204" pitchFamily="34" charset="0"/>
              </a:rPr>
              <a:t>Wednesday 5</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March - World Book Day @ WCM</a:t>
            </a:r>
          </a:p>
          <a:p>
            <a:pPr algn="ctr"/>
            <a:r>
              <a:rPr lang="en-GB" sz="1200" dirty="0">
                <a:latin typeface="Arial" panose="020B0604020202020204" pitchFamily="34" charset="0"/>
                <a:cs typeface="Arial" panose="020B0604020202020204" pitchFamily="34" charset="0"/>
              </a:rPr>
              <a:t>Tuesday 12th March - D&amp;T exhibition in the Hall</a:t>
            </a:r>
          </a:p>
          <a:p>
            <a:pPr algn="ctr"/>
            <a:r>
              <a:rPr lang="en-GB" sz="1200" dirty="0">
                <a:latin typeface="Arial" panose="020B0604020202020204" pitchFamily="34" charset="0"/>
                <a:cs typeface="Arial" panose="020B0604020202020204" pitchFamily="34" charset="0"/>
              </a:rPr>
              <a:t>Wednesday 12</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March - INSET 3/5 school closed for children</a:t>
            </a:r>
          </a:p>
          <a:p>
            <a:pPr algn="ctr"/>
            <a:r>
              <a:rPr lang="en-GB" sz="1200" dirty="0">
                <a:latin typeface="Arial" panose="020B0604020202020204" pitchFamily="34" charset="0"/>
                <a:cs typeface="Arial" panose="020B0604020202020204" pitchFamily="34" charset="0"/>
              </a:rPr>
              <a:t>Monday 17</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and Tuesday 18</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March – Design and Technology Exhibition</a:t>
            </a:r>
          </a:p>
          <a:p>
            <a:pPr algn="ctr"/>
            <a:r>
              <a:rPr lang="en-GB" sz="1200" dirty="0">
                <a:latin typeface="Arial" panose="020B0604020202020204" pitchFamily="34" charset="0"/>
                <a:cs typeface="Arial" panose="020B0604020202020204" pitchFamily="34" charset="0"/>
              </a:rPr>
              <a:t>Friday 21</a:t>
            </a:r>
            <a:r>
              <a:rPr lang="en-GB" sz="1200" baseline="30000" dirty="0">
                <a:latin typeface="Arial" panose="020B0604020202020204" pitchFamily="34" charset="0"/>
                <a:cs typeface="Arial" panose="020B0604020202020204" pitchFamily="34" charset="0"/>
              </a:rPr>
              <a:t>st</a:t>
            </a:r>
            <a:r>
              <a:rPr lang="en-GB" sz="1200" dirty="0">
                <a:latin typeface="Arial" panose="020B0604020202020204" pitchFamily="34" charset="0"/>
                <a:cs typeface="Arial" panose="020B0604020202020204" pitchFamily="34" charset="0"/>
              </a:rPr>
              <a:t> March – Red Nose Day</a:t>
            </a:r>
          </a:p>
          <a:p>
            <a:pPr algn="ctr"/>
            <a:r>
              <a:rPr lang="en-GB" sz="1200" dirty="0">
                <a:latin typeface="Arial" panose="020B0604020202020204" pitchFamily="34" charset="0"/>
                <a:cs typeface="Arial" panose="020B0604020202020204" pitchFamily="34" charset="0"/>
              </a:rPr>
              <a:t>Monday 24</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 Wednesday 26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March – Y4MB @ </a:t>
            </a:r>
            <a:r>
              <a:rPr lang="en-GB" sz="1200" dirty="0" err="1">
                <a:latin typeface="Arial" panose="020B0604020202020204" pitchFamily="34" charset="0"/>
                <a:cs typeface="Arial" panose="020B0604020202020204" pitchFamily="34" charset="0"/>
              </a:rPr>
              <a:t>Thornbridge</a:t>
            </a: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Wednesday 26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 Friday 28</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March – Y4GH @ </a:t>
            </a:r>
            <a:r>
              <a:rPr lang="en-GB" sz="1200" dirty="0" err="1">
                <a:latin typeface="Arial" panose="020B0604020202020204" pitchFamily="34" charset="0"/>
                <a:cs typeface="Arial" panose="020B0604020202020204" pitchFamily="34" charset="0"/>
              </a:rPr>
              <a:t>Thornbridge</a:t>
            </a: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Week beginning 24</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March - Easter Activities, more information to follow</a:t>
            </a:r>
          </a:p>
          <a:p>
            <a:pPr algn="ctr"/>
            <a:r>
              <a:rPr lang="en-GB" sz="1200" dirty="0">
                <a:latin typeface="Arial" panose="020B0604020202020204" pitchFamily="34" charset="0"/>
                <a:cs typeface="Arial" panose="020B0604020202020204" pitchFamily="34" charset="0"/>
              </a:rPr>
              <a:t>Friday 28</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March - Finish for Easter Holidays</a:t>
            </a:r>
          </a:p>
          <a:p>
            <a:pPr algn="ctr"/>
            <a:r>
              <a:rPr lang="en-GB" sz="1200" dirty="0">
                <a:latin typeface="Arial" panose="020B0604020202020204" pitchFamily="34" charset="0"/>
                <a:cs typeface="Arial" panose="020B0604020202020204" pitchFamily="34" charset="0"/>
              </a:rPr>
              <a:t>Monday 31</a:t>
            </a:r>
            <a:r>
              <a:rPr lang="en-GB" sz="1200" baseline="30000" dirty="0">
                <a:latin typeface="Arial" panose="020B0604020202020204" pitchFamily="34" charset="0"/>
                <a:cs typeface="Arial" panose="020B0604020202020204" pitchFamily="34" charset="0"/>
              </a:rPr>
              <a:t>st</a:t>
            </a:r>
            <a:r>
              <a:rPr lang="en-GB" sz="1200" dirty="0">
                <a:latin typeface="Arial" panose="020B0604020202020204" pitchFamily="34" charset="0"/>
                <a:cs typeface="Arial" panose="020B0604020202020204" pitchFamily="34" charset="0"/>
              </a:rPr>
              <a:t> March – Friday 11</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April – Easter Holidays</a:t>
            </a:r>
          </a:p>
          <a:p>
            <a:pPr algn="ctr"/>
            <a:r>
              <a:rPr lang="en-GB" sz="1200" dirty="0">
                <a:latin typeface="Arial" panose="020B0604020202020204" pitchFamily="34" charset="0"/>
                <a:cs typeface="Arial" panose="020B0604020202020204" pitchFamily="34" charset="0"/>
              </a:rPr>
              <a:t>Monday 14</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April - Summer 1 starts</a:t>
            </a:r>
          </a:p>
        </p:txBody>
      </p:sp>
      <p:pic>
        <p:nvPicPr>
          <p:cNvPr id="2050" name="Picture 2" descr="spring - Wiktion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2651" y="217551"/>
            <a:ext cx="2308872" cy="1637375"/>
          </a:xfrm>
          <a:prstGeom prst="rect">
            <a:avLst/>
          </a:prstGeom>
          <a:noFill/>
          <a:extLst>
            <a:ext uri="{909E8E84-426E-40dd-AFC4-6F175D3DCCD1}">
              <a14:hiddenFill xmlns:a14="http://schemas.microsoft.com/office/drawing/2010/main" xmlns="">
                <a:solidFill>
                  <a:srgbClr val="FFFFFF"/>
                </a:solidFill>
              </a14:hiddenFill>
            </a:ext>
          </a:extLst>
        </p:spPr>
      </p:pic>
      <p:pic>
        <p:nvPicPr>
          <p:cNvPr id="2056" name="Picture 8" descr="This is the season of hope -- that things will get better after they were  worse. | CN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24706" y="200297"/>
            <a:ext cx="2679065" cy="1506974"/>
          </a:xfrm>
          <a:prstGeom prst="rect">
            <a:avLst/>
          </a:prstGeom>
          <a:noFill/>
          <a:extLst>
            <a:ext uri="{909E8E84-426E-40dd-AFC4-6F175D3DCCD1}">
              <a14:hiddenFill xmlns:a14="http://schemas.microsoft.com/office/drawing/2010/main" xmlns="">
                <a:solidFill>
                  <a:srgbClr val="FFFFFF"/>
                </a:solidFill>
              </a14:hiddenFill>
            </a:ext>
          </a:extLst>
        </p:spPr>
      </p:pic>
      <p:pic>
        <p:nvPicPr>
          <p:cNvPr id="2062" name="Picture 14" descr="Wishing You a Safe &amp; Happy East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66966" y="3553096"/>
            <a:ext cx="2836805" cy="1776549"/>
          </a:xfrm>
          <a:prstGeom prst="rect">
            <a:avLst/>
          </a:prstGeom>
          <a:noFill/>
          <a:extLst>
            <a:ext uri="{909E8E84-426E-40dd-AFC4-6F175D3DCCD1}">
              <a14:hiddenFill xmlns:a14="http://schemas.microsoft.com/office/drawing/2010/main" xmlns="">
                <a:solidFill>
                  <a:srgbClr val="FFFFFF"/>
                </a:solidFill>
              </a14:hiddenFill>
            </a:ext>
          </a:extLst>
        </p:spPr>
      </p:pic>
      <p:pic>
        <p:nvPicPr>
          <p:cNvPr id="2064" name="Picture 16" descr="60 Best Easter Wishes and Messages - What to Write in an Easter Car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2651" y="3422467"/>
            <a:ext cx="2664824" cy="177654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154233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2" y="1562638"/>
            <a:ext cx="10920548" cy="523220"/>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 for this term is </a:t>
            </a:r>
            <a:r>
              <a:rPr lang="en-GB" sz="1400" dirty="0">
                <a:solidFill>
                  <a:srgbClr val="FF0000"/>
                </a:solidFill>
                <a:latin typeface="Arial" panose="020B0604020202020204" pitchFamily="34" charset="0"/>
                <a:ea typeface="Times New Roman" panose="02020603050405020304" pitchFamily="18" charset="0"/>
              </a:rPr>
              <a:t>Volcanoes and Earthquakes. </a:t>
            </a:r>
            <a:r>
              <a:rPr lang="en-GB" sz="1400" dirty="0">
                <a:latin typeface="Arial" panose="020B0604020202020204" pitchFamily="34" charset="0"/>
                <a:ea typeface="Times New Roman" panose="02020603050405020304" pitchFamily="18" charset="0"/>
              </a:rPr>
              <a:t>This is a new geography topic.</a:t>
            </a:r>
          </a:p>
        </p:txBody>
      </p:sp>
      <p:sp>
        <p:nvSpPr>
          <p:cNvPr id="5" name="Rectangle 4"/>
          <p:cNvSpPr/>
          <p:nvPr/>
        </p:nvSpPr>
        <p:spPr>
          <a:xfrm>
            <a:off x="418009" y="2685407"/>
            <a:ext cx="3239589" cy="2492990"/>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Indoor PE is still on a Tuesday. Outdoor PE is on a Thursday. Children will need to have a PE kit in school for these days.  Please ensure your child has a white T-shirt and black shorts, tracksuit bottoms or leggings for these sessions. Now the weather is colder, a jumper for outdoors will be useful. It is also essential that your child has suitable shoes for outdoor PE, such as trainers or pumps. All earrings must be removed at home before PE. Any child with earrings in will not be allowed to get into the pool at swimming.</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722808" y="5373741"/>
            <a:ext cx="2629989" cy="1220628"/>
          </a:xfrm>
          <a:prstGeom prst="rect">
            <a:avLst/>
          </a:prstGeom>
        </p:spPr>
      </p:pic>
      <p:sp>
        <p:nvSpPr>
          <p:cNvPr id="7" name="TextBox 6"/>
          <p:cNvSpPr txBox="1"/>
          <p:nvPr/>
        </p:nvSpPr>
        <p:spPr>
          <a:xfrm>
            <a:off x="8194763" y="2802372"/>
            <a:ext cx="3326675" cy="2492990"/>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Spellings</a:t>
            </a:r>
          </a:p>
          <a:p>
            <a:pPr algn="ctr"/>
            <a:r>
              <a:rPr lang="en-GB" sz="1200" dirty="0">
                <a:latin typeface="Arial" panose="020B0604020202020204" pitchFamily="34" charset="0"/>
                <a:cs typeface="Arial" panose="020B0604020202020204" pitchFamily="34" charset="0"/>
              </a:rPr>
              <a:t>Please continue to encourage your child to read, 4 or more a week, and write these in their journal. These will go towards their reading badges each term. They need to do 40 reads to receive their next reading mileage badge. We had some people receiving their badges before Christmas, so would love even more this term!</a:t>
            </a:r>
          </a:p>
          <a:p>
            <a:pPr algn="ctr"/>
            <a:r>
              <a:rPr lang="en-GB" sz="1200" dirty="0">
                <a:latin typeface="Arial" panose="020B0604020202020204" pitchFamily="34" charset="0"/>
                <a:cs typeface="Arial" panose="020B0604020202020204" pitchFamily="34" charset="0"/>
              </a:rPr>
              <a:t>The weekly spelling lists will be stuck into their journal, ready for their test on a Friday. Please assist them in practising their spellings when you can.</a:t>
            </a:r>
          </a:p>
        </p:txBody>
      </p:sp>
      <p:pic>
        <p:nvPicPr>
          <p:cNvPr id="8" name="Picture 7"/>
          <p:cNvPicPr>
            <a:picLocks noChangeAspect="1"/>
          </p:cNvPicPr>
          <p:nvPr/>
        </p:nvPicPr>
        <p:blipFill>
          <a:blip r:embed="rId4"/>
          <a:stretch>
            <a:fillRect/>
          </a:stretch>
        </p:blipFill>
        <p:spPr>
          <a:xfrm>
            <a:off x="9285028" y="5514423"/>
            <a:ext cx="1146147" cy="810838"/>
          </a:xfrm>
          <a:prstGeom prst="rect">
            <a:avLst/>
          </a:prstGeom>
        </p:spPr>
      </p:pic>
      <p:sp>
        <p:nvSpPr>
          <p:cNvPr id="10" name="TextBox 9"/>
          <p:cNvSpPr txBox="1"/>
          <p:nvPr/>
        </p:nvSpPr>
        <p:spPr>
          <a:xfrm>
            <a:off x="4323804" y="3041755"/>
            <a:ext cx="3204755" cy="2677656"/>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Times Tables and CLIC Gaps</a:t>
            </a:r>
          </a:p>
          <a:p>
            <a:pPr algn="ctr"/>
            <a:r>
              <a:rPr lang="en-GB" sz="1200" dirty="0">
                <a:latin typeface="Arial" panose="020B0604020202020204" pitchFamily="34" charset="0"/>
                <a:cs typeface="Arial" panose="020B0604020202020204" pitchFamily="34" charset="0"/>
              </a:rPr>
              <a:t>In your child’s journal each week will be their weekly test scores for CLIC and Beat That, as well as their CLIC gap. Can you encourage your child to use the CLIC WAGOLL to revise their CLIC gap? Please do not hesitate to come and speak to an adult if we can offer anymore help.</a:t>
            </a:r>
          </a:p>
          <a:p>
            <a:pPr algn="ctr"/>
            <a:r>
              <a:rPr lang="en-GB" sz="1200" dirty="0">
                <a:latin typeface="Arial" panose="020B0604020202020204" pitchFamily="34" charset="0"/>
                <a:cs typeface="Arial" panose="020B0604020202020204" pitchFamily="34" charset="0"/>
              </a:rPr>
              <a:t>Children spending ten minutes a day learning their target times tables will find their maths a lot easier, and can get their face on the rocket! We are having some great successes. The national times table test will be at the end of this term.</a:t>
            </a: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11388" y="5719411"/>
            <a:ext cx="925382" cy="77019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742305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584775"/>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Y4 Spring</a:t>
            </a:r>
          </a:p>
          <a:p>
            <a:pPr algn="ctr"/>
            <a:r>
              <a:rPr lang="en-GB" sz="1600" b="1" dirty="0">
                <a:latin typeface="Arial" panose="020B0604020202020204" pitchFamily="34" charset="0"/>
                <a:cs typeface="Arial" panose="020B0604020202020204" pitchFamily="34" charset="0"/>
              </a:rPr>
              <a:t>Volcanoes and Earthquakes</a:t>
            </a:r>
          </a:p>
        </p:txBody>
      </p:sp>
      <p:pic>
        <p:nvPicPr>
          <p:cNvPr id="8" name="Picture 7"/>
          <p:cNvPicPr>
            <a:picLocks noChangeAspect="1"/>
          </p:cNvPicPr>
          <p:nvPr/>
        </p:nvPicPr>
        <p:blipFill>
          <a:blip r:embed="rId3"/>
          <a:stretch>
            <a:fillRect/>
          </a:stretch>
        </p:blipFill>
        <p:spPr>
          <a:xfrm>
            <a:off x="5720875" y="1983669"/>
            <a:ext cx="767666" cy="669888"/>
          </a:xfrm>
          <a:prstGeom prst="rect">
            <a:avLst/>
          </a:prstGeom>
        </p:spPr>
      </p:pic>
      <p:sp>
        <p:nvSpPr>
          <p:cNvPr id="9" name="TextBox 8"/>
          <p:cNvSpPr txBox="1"/>
          <p:nvPr/>
        </p:nvSpPr>
        <p:spPr>
          <a:xfrm>
            <a:off x="3162662" y="2526518"/>
            <a:ext cx="5864648" cy="938719"/>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RSHE</a:t>
            </a:r>
          </a:p>
          <a:p>
            <a:pPr algn="ctr"/>
            <a:r>
              <a:rPr lang="en-GB" sz="1100" dirty="0">
                <a:latin typeface="Arial" panose="020B0604020202020204" pitchFamily="34" charset="0"/>
                <a:cs typeface="Arial" panose="020B0604020202020204" pitchFamily="34" charset="0"/>
              </a:rPr>
              <a:t>Building on all our previous RSHE lessons, the year four spring learning is around how we treat those around us. We will reflect on the differences and similarities between boys and girls and the assumptions that can be made here and how we can fight stereotypes.</a:t>
            </a: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Our outdoor sessions will continue to be a varied set of sessions with EVO. Indoor sessions will start off gymnastics and then switch to swimming for the rest of the year. We will let you know more details nearer the time.</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We will be watching, and writing, about a short film called Feast. After this, we will be writing a non-chronological report about habitats. After half term, we will follow this up with a piece a non-fiction text.</a:t>
            </a:r>
          </a:p>
          <a:p>
            <a:pPr algn="ctr"/>
            <a:r>
              <a:rPr lang="en-GB" sz="1100" dirty="0">
                <a:latin typeface="Arial" panose="020B0604020202020204" pitchFamily="34" charset="0"/>
                <a:cs typeface="Arial" panose="020B0604020202020204" pitchFamily="34" charset="0"/>
              </a:rPr>
              <a:t>We have two new books for guided reading this term, too!</a:t>
            </a:r>
          </a:p>
        </p:txBody>
      </p:sp>
      <p:pic>
        <p:nvPicPr>
          <p:cNvPr id="16" name="Picture 15"/>
          <p:cNvPicPr>
            <a:picLocks noChangeAspect="1"/>
          </p:cNvPicPr>
          <p:nvPr/>
        </p:nvPicPr>
        <p:blipFill>
          <a:blip r:embed="rId6"/>
          <a:stretch>
            <a:fillRect/>
          </a:stretch>
        </p:blipFill>
        <p:spPr>
          <a:xfrm>
            <a:off x="896700" y="3921730"/>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301868" y="4821297"/>
            <a:ext cx="2630659"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The first block of learning we have for this term is a unit on multiplication and division; this includes learning formal written methods for multiplying and dividing. Length and perimeter and Fractions and decimals. </a:t>
            </a:r>
          </a:p>
          <a:p>
            <a:pPr algn="ctr"/>
            <a:endParaRPr lang="en-GB" sz="1100" dirty="0">
              <a:latin typeface="Arial" panose="020B0604020202020204" pitchFamily="34" charset="0"/>
              <a:cs typeface="Arial" panose="020B0604020202020204" pitchFamily="34" charset="0"/>
            </a:endParaRPr>
          </a:p>
        </p:txBody>
      </p:sp>
      <p:pic>
        <p:nvPicPr>
          <p:cNvPr id="20" name="Picture 19"/>
          <p:cNvPicPr>
            <a:picLocks noChangeAspect="1"/>
          </p:cNvPicPr>
          <p:nvPr/>
        </p:nvPicPr>
        <p:blipFill>
          <a:blip r:embed="rId7"/>
          <a:stretch>
            <a:fillRect/>
          </a:stretch>
        </p:blipFill>
        <p:spPr>
          <a:xfrm>
            <a:off x="5571698" y="3811638"/>
            <a:ext cx="1048603" cy="651405"/>
          </a:xfrm>
          <a:prstGeom prst="rect">
            <a:avLst/>
          </a:prstGeom>
        </p:spPr>
      </p:pic>
      <p:sp>
        <p:nvSpPr>
          <p:cNvPr id="23" name="TextBox 22"/>
          <p:cNvSpPr txBox="1"/>
          <p:nvPr/>
        </p:nvSpPr>
        <p:spPr>
          <a:xfrm>
            <a:off x="3202776" y="4537218"/>
            <a:ext cx="572311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Our topic this term is a geography topic about volcanoes and earthquakes. Alongside looking at atlases, the globe and other maps so we can learn more about the physical geography of the world, we are also going to learn more about volcanoes and earthquakes. This involves how they happen, where they are found and what effect they can have.</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science, children will learn to identify that a circuit needs to be a complete loop with a cell and that some materials conduct electricity. </a:t>
            </a:r>
          </a:p>
        </p:txBody>
      </p:sp>
      <p:pic>
        <p:nvPicPr>
          <p:cNvPr id="24" name="Picture 23"/>
          <p:cNvPicPr>
            <a:picLocks noChangeAspect="1"/>
          </p:cNvPicPr>
          <p:nvPr/>
        </p:nvPicPr>
        <p:blipFill>
          <a:blip r:embed="rId8"/>
          <a:stretch>
            <a:fillRect/>
          </a:stretch>
        </p:blipFill>
        <p:spPr>
          <a:xfrm>
            <a:off x="9920451" y="3758519"/>
            <a:ext cx="1408003" cy="942722"/>
          </a:xfrm>
          <a:prstGeom prst="rect">
            <a:avLst/>
          </a:prstGeom>
        </p:spPr>
      </p:pic>
      <p:sp>
        <p:nvSpPr>
          <p:cNvPr id="25" name="TextBox 24"/>
          <p:cNvSpPr txBox="1"/>
          <p:nvPr/>
        </p:nvSpPr>
        <p:spPr>
          <a:xfrm>
            <a:off x="9069287" y="4701241"/>
            <a:ext cx="2883448"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continue our clarinet sessions until early February. Children will use their sketch books to record their observations and use them to review and revisit ideas to help improve their mastery of art and design techniques: including drawing, painting and sculpture with a range of materials. They will also learn about great artists, architects and designers in history. </a:t>
            </a:r>
          </a:p>
        </p:txBody>
      </p:sp>
    </p:spTree>
    <p:extLst>
      <p:ext uri="{BB962C8B-B14F-4D97-AF65-F5344CB8AC3E}">
        <p14:creationId xmlns:p14="http://schemas.microsoft.com/office/powerpoint/2010/main" val="4076206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69" y="1624628"/>
            <a:ext cx="8409889" cy="5293757"/>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What your child can do to help with their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After a term in Y4, you will know that we have an expectation that each child reads at least four times a week. As we have mentioned before, regular reading is proven to show a progression in a child’s vocabulary; and their writing also benefits. Enjoy reading with your child: books, magazines, recipes, game instructions or newspapers all count.</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Your child can use Times Table Rockstars as a way to practise their times tables, as well as the other methods, such as bingo or dice games. We will be incorporating TTRS into weekly lessons too, as a boost! Please remember that children will take the National Times Table test at the end of this term.</a:t>
            </a:r>
          </a:p>
          <a:p>
            <a:pPr algn="ctr"/>
            <a:r>
              <a:rPr lang="en-GB" sz="1200" dirty="0">
                <a:latin typeface="Arial" panose="020B0604020202020204" pitchFamily="34" charset="0"/>
                <a:cs typeface="Arial" panose="020B0604020202020204" pitchFamily="34" charset="0"/>
                <a:hlinkClick r:id="rId3"/>
              </a:rPr>
              <a:t>https://play.ttrockstars.com/auth</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Communication and Language</a:t>
            </a:r>
          </a:p>
          <a:p>
            <a:pPr algn="ctr"/>
            <a:r>
              <a:rPr lang="en-GB" sz="1200" dirty="0">
                <a:latin typeface="Arial" panose="020B0604020202020204" pitchFamily="34" charset="0"/>
                <a:cs typeface="Arial" panose="020B0604020202020204" pitchFamily="34" charset="0"/>
              </a:rPr>
              <a:t>These are some of  the key pieces of vocabulary we will encounter during our science topic. Your child could investigate the meanings of these words and make a glossary with the words and the explanations.</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electricity, circuit, battery, bulb, motor, buzzer, wire, </a:t>
            </a:r>
          </a:p>
          <a:p>
            <a:pPr algn="ctr"/>
            <a:r>
              <a:rPr lang="en-GB" sz="1200" b="1" dirty="0">
                <a:latin typeface="Arial" panose="020B0604020202020204" pitchFamily="34" charset="0"/>
                <a:cs typeface="Arial" panose="020B0604020202020204" pitchFamily="34" charset="0"/>
              </a:rPr>
              <a:t>crocodile clips, switch, conductor, insulator</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learning or enquiries to </a:t>
            </a:r>
            <a:r>
              <a:rPr lang="en-GB" sz="1200" b="1" dirty="0">
                <a:latin typeface="Arial" panose="020B0604020202020204" pitchFamily="34" charset="0"/>
                <a:cs typeface="Arial" panose="020B0604020202020204" pitchFamily="34" charset="0"/>
              </a:rPr>
              <a:t>y4@watercliffe.sheffield.sch.uk</a:t>
            </a:r>
          </a:p>
          <a:p>
            <a:endParaRPr lang="en-GB" sz="1400" b="1" dirty="0"/>
          </a:p>
          <a:p>
            <a:endParaRPr lang="en-GB" dirty="0"/>
          </a:p>
          <a:p>
            <a:r>
              <a:rPr lang="en-GB" dirty="0"/>
              <a:t> </a:t>
            </a:r>
          </a:p>
        </p:txBody>
      </p:sp>
      <p:pic>
        <p:nvPicPr>
          <p:cNvPr id="7" name="Picture 6"/>
          <p:cNvPicPr>
            <a:picLocks noChangeAspect="1"/>
          </p:cNvPicPr>
          <p:nvPr/>
        </p:nvPicPr>
        <p:blipFill>
          <a:blip r:embed="rId4"/>
          <a:stretch>
            <a:fillRect/>
          </a:stretch>
        </p:blipFill>
        <p:spPr>
          <a:xfrm>
            <a:off x="10472989" y="2604953"/>
            <a:ext cx="1367654" cy="1367654"/>
          </a:xfrm>
          <a:prstGeom prst="rect">
            <a:avLst/>
          </a:prstGeom>
        </p:spPr>
      </p:pic>
      <p:pic>
        <p:nvPicPr>
          <p:cNvPr id="16" name="Picture 15"/>
          <p:cNvPicPr>
            <a:picLocks noChangeAspect="1"/>
          </p:cNvPicPr>
          <p:nvPr/>
        </p:nvPicPr>
        <p:blipFill>
          <a:blip r:embed="rId5"/>
          <a:stretch>
            <a:fillRect/>
          </a:stretch>
        </p:blipFill>
        <p:spPr>
          <a:xfrm>
            <a:off x="300739" y="2604953"/>
            <a:ext cx="1476629" cy="1105150"/>
          </a:xfrm>
          <a:prstGeom prst="rect">
            <a:avLst/>
          </a:prstGeom>
        </p:spPr>
      </p:pic>
      <p:pic>
        <p:nvPicPr>
          <p:cNvPr id="17" name="Picture 16"/>
          <p:cNvPicPr>
            <a:picLocks noChangeAspect="1"/>
          </p:cNvPicPr>
          <p:nvPr/>
        </p:nvPicPr>
        <p:blipFill>
          <a:blip r:embed="rId6"/>
          <a:stretch>
            <a:fillRect/>
          </a:stretch>
        </p:blipFill>
        <p:spPr>
          <a:xfrm>
            <a:off x="5369667" y="3565194"/>
            <a:ext cx="1066892" cy="798645"/>
          </a:xfrm>
          <a:prstGeom prst="rect">
            <a:avLst/>
          </a:prstGeom>
        </p:spPr>
      </p:pic>
      <p:pic>
        <p:nvPicPr>
          <p:cNvPr id="1026" name="Picture 2" descr="Can earthquakes trigger volcano eruptions? Get the facts.">
            <a:extLst>
              <a:ext uri="{FF2B5EF4-FFF2-40B4-BE49-F238E27FC236}">
                <a16:creationId xmlns:a16="http://schemas.microsoft.com/office/drawing/2014/main" id="{882ACED7-4684-4450-A105-B313BC97F56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1056" y="163963"/>
            <a:ext cx="1376796" cy="20781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at makes an earthquake deadly? These are the things that matter - Los  Angeles Times">
            <a:extLst>
              <a:ext uri="{FF2B5EF4-FFF2-40B4-BE49-F238E27FC236}">
                <a16:creationId xmlns:a16="http://schemas.microsoft.com/office/drawing/2014/main" id="{CF9A69DA-EA3F-4FE0-A0CC-82CEA154547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239194" y="163963"/>
            <a:ext cx="27432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lh7-rt.googleusercontent.com/docsz/AD_4nXfjSgCTdq5FXre5qe6scbZZRhbW-t1N96v1mHh5aBKEPa-OT3tlFNdPHYU6L2t2nMqIlLwpd60R2VmdwHER_zRiej9635Pce3Bx7nkGxXn8REZ8VupCFgGoWsW_0UK6m5C3aLCCOWG3NRBuA0Ocj102IGbwDSDoQ38hZ7qJYA?key=M1_xkHzdKqsfQgdEcJPe19tS">
            <a:extLst>
              <a:ext uri="{FF2B5EF4-FFF2-40B4-BE49-F238E27FC236}">
                <a16:creationId xmlns:a16="http://schemas.microsoft.com/office/drawing/2014/main" id="{619B47D3-648B-4775-8348-9E0BD9095F6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0739" y="4837003"/>
            <a:ext cx="1931822" cy="116179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lh7-rt.googleusercontent.com/docsz/AD_4nXdHtCZkEJ8MCaIrlaB37Gnu1SS4tw4jU6XzygzzTZc4n2OGkBQLNNU5PBlqwKrYBd50kI-RG2gIn7rnFOQm33PUvzciJqrWpdKH6tSyeLanX-aXpSt9gTVA_PPgY_zbtpn66AekE9UuM9-Hlfpcg9IunSyvj76363RnK6qv?key=M1_xkHzdKqsfQgdEcJPe19tS">
            <a:extLst>
              <a:ext uri="{FF2B5EF4-FFF2-40B4-BE49-F238E27FC236}">
                <a16:creationId xmlns:a16="http://schemas.microsoft.com/office/drawing/2014/main" id="{FCC51B9B-7B15-455A-BE29-E2130A633300}"/>
              </a:ext>
            </a:extLst>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b="9212"/>
          <a:stretch/>
        </p:blipFill>
        <p:spPr bwMode="auto">
          <a:xfrm>
            <a:off x="10735743" y="4584797"/>
            <a:ext cx="1104900" cy="1617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886</TotalTime>
  <Words>1122</Words>
  <Application>Microsoft Office PowerPoint</Application>
  <PresentationFormat>Widescreen</PresentationFormat>
  <Paragraphs>73</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Gemma Eden</cp:lastModifiedBy>
  <cp:revision>139</cp:revision>
  <dcterms:created xsi:type="dcterms:W3CDTF">2021-08-06T08:19:36Z</dcterms:created>
  <dcterms:modified xsi:type="dcterms:W3CDTF">2024-12-11T14:13:03Z</dcterms:modified>
</cp:coreProperties>
</file>