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4" d="100"/>
          <a:sy n="114" d="100"/>
        </p:scale>
        <p:origin x="47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14/05/2026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14/05/2026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14/05/2026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14/05/2026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Welcome to F1 -  Summer 2 – Were all going on a </a:t>
            </a:r>
            <a:r>
              <a:rPr lang="en-GB" sz="1600" b="1">
                <a:latin typeface="Arial" panose="020B0604020202020204" pitchFamily="34" charset="0"/>
                <a:cs typeface="Arial" panose="020B0604020202020204" pitchFamily="34" charset="0"/>
              </a:rPr>
              <a:t>Summer Holiday!</a:t>
            </a:r>
            <a:endParaRPr lang="en-GB" sz="1600"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Personal, Social and Emotional Development</a:t>
            </a:r>
          </a:p>
          <a:p>
            <a:pPr algn="ctr"/>
            <a:r>
              <a:rPr lang="en-GB" sz="1100" dirty="0">
                <a:latin typeface="Arial" panose="020B0604020202020204" pitchFamily="34" charset="0"/>
                <a:cs typeface="Arial" panose="020B0604020202020204" pitchFamily="34" charset="0"/>
              </a:rPr>
              <a:t>In our P4C sessions we will be doing ‘big thinking’ to answer questions such as ‘should we eat chocolate and sweets for every meal?” </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When we play in the provision we will be engaging in sustained shared thinking this means we will work together in a small group or pair to solve problems or extend a storyline, we will listen to each other and respond appropriately.</a:t>
            </a:r>
          </a:p>
          <a:p>
            <a:pPr algn="ctr"/>
            <a:r>
              <a:rPr lang="en-GB" sz="1100" dirty="0">
                <a:latin typeface="Arial" panose="020B0604020202020204" pitchFamily="34" charset="0"/>
                <a:cs typeface="Arial" panose="020B0604020202020204" pitchFamily="34" charset="0"/>
              </a:rPr>
              <a:t> </a:t>
            </a: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be discussing which foods are healthy, how to look after our teeth, why we should exercise and the importance of getting lots of sleep. We will learn a Summer holiday dance which we will perform at our big finish. </a:t>
            </a:r>
          </a:p>
          <a:p>
            <a:pPr algn="ctr"/>
            <a:endParaRPr lang="en-GB" sz="1100" dirty="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In our stories for talking sessions we will be reading the story ‘We all go Travelling by’. We will read fiction and non- fiction books linked to our themes of pirates, under the sea, transport and holidays. We will be writing lists of items to take on holiday and postcards from places we have visited.  </a:t>
            </a: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We will be ordering items by length using the words ‘longer than’ and ‘ shorter than’. We will be practising 1-1 counting different amounts and recalling what the total amount was. We will continue to name 2D shapes and say how many sides and corners they have. </a:t>
            </a: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talk about our past experiences we have had with our families for example holidays we have been on, what country we went to, who we went with and what we did while we were there.  We will again go for a walk around our school grounds comparing what the trees and plants look like in Summer compared to when we went in Autumn, Winter and Spring. Our oldest nursery children will get to experience a visit to the seaside where they will enjoy time on the beach, chip shop dinner and an ice cream. We will compare what the seaside looks like compared to </a:t>
            </a:r>
            <a:r>
              <a:rPr lang="en-GB" sz="1100" dirty="0" err="1">
                <a:latin typeface="Arial" panose="020B0604020202020204" pitchFamily="34" charset="0"/>
                <a:cs typeface="Arial" panose="020B0604020202020204" pitchFamily="34" charset="0"/>
              </a:rPr>
              <a:t>Shirecliffe</a:t>
            </a:r>
            <a:r>
              <a:rPr lang="en-GB" sz="1100" dirty="0">
                <a:latin typeface="Arial" panose="020B0604020202020204" pitchFamily="34" charset="0"/>
                <a:cs typeface="Arial" panose="020B0604020202020204" pitchFamily="34" charset="0"/>
              </a:rPr>
              <a:t>. </a:t>
            </a:r>
          </a:p>
          <a:p>
            <a:pPr algn="ctr"/>
            <a:endParaRPr lang="en-GB" sz="1100" dirty="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954381"/>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be learning some seaside songs to perform for our big finish. We will use materials on our creative workshop to create 3D transport such as a train. We will take on different roles with our friends in our beach, ice cream shop, camping and train station role play areas, communicating in role. </a:t>
            </a:r>
          </a:p>
          <a:p>
            <a:pPr algn="ct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6206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478423"/>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How to help your child this half term</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Talk to your child about any holidays they have been on, where they went to, who with, how they travelled there and what they did. You could send photos into nursery or email them to the f1 email address to help your child to talk about their holiday.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 could write holiday lists together at home, with your child helping you to hear the initial sound at the start of each word.</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 could find long and short objects around your home and use the words ‘longer than’ and ‘shorter than’ to compare them. You could also practice 1-1 counting of objects saying a number name as you touch an object.  </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Key vocabulary</a:t>
            </a:r>
          </a:p>
          <a:p>
            <a:pPr algn="ctr"/>
            <a:r>
              <a:rPr lang="en-GB" sz="1200" dirty="0">
                <a:latin typeface="Arial" panose="020B0604020202020204" pitchFamily="34" charset="0"/>
                <a:cs typeface="Arial" panose="020B0604020202020204" pitchFamily="34" charset="0"/>
              </a:rPr>
              <a:t>Some of our key words will be-</a:t>
            </a:r>
          </a:p>
          <a:p>
            <a:pPr algn="ctr"/>
            <a:r>
              <a:rPr lang="en-GB" sz="1200" b="1" dirty="0">
                <a:latin typeface="Arial" panose="020B0604020202020204" pitchFamily="34" charset="0"/>
                <a:cs typeface="Arial" panose="020B0604020202020204" pitchFamily="34" charset="0"/>
              </a:rPr>
              <a:t>Stories for Talking vocabulary- plane, train, bus, car, lorry, boat, bike, motorbike, fly, sail, ride, drive, fast, slow</a:t>
            </a:r>
          </a:p>
          <a:p>
            <a:pPr algn="ctr"/>
            <a:r>
              <a:rPr lang="en-GB" sz="1200" b="1" dirty="0">
                <a:latin typeface="Arial" panose="020B0604020202020204" pitchFamily="34" charset="0"/>
                <a:cs typeface="Arial" panose="020B0604020202020204" pitchFamily="34" charset="0"/>
              </a:rPr>
              <a:t>Lobster, octopus, sting ray, whale, swordfish, snorkel, dive, coral</a:t>
            </a:r>
          </a:p>
          <a:p>
            <a:pPr algn="ctr"/>
            <a:r>
              <a:rPr lang="en-GB" sz="1200" b="1" dirty="0">
                <a:latin typeface="Arial" panose="020B0604020202020204" pitchFamily="34" charset="0"/>
                <a:cs typeface="Arial" panose="020B0604020202020204" pitchFamily="34" charset="0"/>
              </a:rPr>
              <a:t>Treasure, map, compass, gangplank, telescope, parrot, island</a:t>
            </a:r>
          </a:p>
          <a:p>
            <a:pPr algn="ctr"/>
            <a:r>
              <a:rPr lang="en-GB" sz="1200" b="1" dirty="0">
                <a:latin typeface="Arial" panose="020B0604020202020204" pitchFamily="34" charset="0"/>
                <a:cs typeface="Arial" panose="020B0604020202020204" pitchFamily="34" charset="0"/>
              </a:rPr>
              <a:t>Suitcase, sun cream, travel, passport, ticket, abroad, packing, hotel, caravan, tent, camping, donkey, bucket, spade, sandcastle</a:t>
            </a:r>
          </a:p>
          <a:p>
            <a:pPr algn="ctr"/>
            <a:endParaRPr lang="en-GB" sz="1200" b="1"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Our selfie home learning this half term will be to have a transport selfie this could be on a plane, train, bus or car etc.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photos or enquiries to </a:t>
            </a:r>
            <a:r>
              <a:rPr lang="en-GB" sz="1200" b="1" dirty="0">
                <a:latin typeface="Arial" panose="020B0604020202020204" pitchFamily="34" charset="0"/>
                <a:cs typeface="Arial" panose="020B0604020202020204" pitchFamily="34" charset="0"/>
              </a:rPr>
              <a:t>f1@watercliffe.sheffield.sch.uk</a:t>
            </a:r>
          </a:p>
          <a:p>
            <a:endParaRPr lang="en-GB" sz="1400" b="1" dirty="0"/>
          </a:p>
          <a:p>
            <a:endParaRPr lang="en-GB" dirty="0"/>
          </a:p>
          <a:p>
            <a:r>
              <a:rPr lang="en-GB" dirty="0"/>
              <a:t> </a:t>
            </a:r>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69669" y="1624628"/>
            <a:ext cx="12122331" cy="5047536"/>
          </a:xfrm>
          <a:prstGeom prst="rect">
            <a:avLst/>
          </a:prstGeom>
          <a:noFill/>
        </p:spPr>
        <p:txBody>
          <a:bodyPr wrap="square" rtlCol="0">
            <a:spAutoFit/>
          </a:bodyPr>
          <a:lstStyle/>
          <a:p>
            <a:pPr algn="ctr"/>
            <a:r>
              <a:rPr lang="en-GB" b="1" dirty="0"/>
              <a:t>Key Dates for the half term</a:t>
            </a:r>
          </a:p>
          <a:p>
            <a:r>
              <a:rPr lang="en-GB" sz="1600" b="1" dirty="0"/>
              <a:t>   Monday 1</a:t>
            </a:r>
            <a:r>
              <a:rPr lang="en-GB" sz="1600" b="1" baseline="30000" dirty="0"/>
              <a:t>st</a:t>
            </a:r>
            <a:r>
              <a:rPr lang="en-GB" sz="1600" b="1" dirty="0"/>
              <a:t> June- </a:t>
            </a:r>
            <a:r>
              <a:rPr lang="en-GB" sz="1600" dirty="0"/>
              <a:t>back to school after the half term holiday.</a:t>
            </a:r>
          </a:p>
          <a:p>
            <a:endParaRPr lang="en-GB" sz="1600" dirty="0"/>
          </a:p>
          <a:p>
            <a:r>
              <a:rPr lang="en-GB" sz="1600" b="1" dirty="0"/>
              <a:t>   Wednesday 10</a:t>
            </a:r>
            <a:r>
              <a:rPr lang="en-GB" sz="1600" b="1" baseline="30000" dirty="0"/>
              <a:t>th</a:t>
            </a:r>
            <a:r>
              <a:rPr lang="en-GB" sz="1600" b="1" dirty="0"/>
              <a:t> June AM- </a:t>
            </a:r>
            <a:r>
              <a:rPr lang="en-GB" sz="1600" dirty="0"/>
              <a:t>Sports Day for all nursery children 8:45- 11:00 on the field. </a:t>
            </a:r>
            <a:r>
              <a:rPr lang="en-GB" sz="1600" b="1" dirty="0"/>
              <a:t>Nursery closed in the 	afternoon. </a:t>
            </a:r>
            <a:endParaRPr lang="en-GB" sz="1600" dirty="0"/>
          </a:p>
          <a:p>
            <a:endParaRPr lang="en-GB" sz="1600" dirty="0"/>
          </a:p>
          <a:p>
            <a:r>
              <a:rPr lang="en-GB" sz="1600" b="1" dirty="0"/>
              <a:t>   Wednesday 17</a:t>
            </a:r>
            <a:r>
              <a:rPr lang="en-GB" sz="1600" b="1" baseline="30000" dirty="0"/>
              <a:t>th</a:t>
            </a:r>
            <a:r>
              <a:rPr lang="en-GB" sz="1600" b="1" dirty="0"/>
              <a:t> June- </a:t>
            </a:r>
            <a:r>
              <a:rPr lang="en-GB" sz="1600" dirty="0"/>
              <a:t>INSET Day 4- school closed to all children. </a:t>
            </a:r>
            <a:r>
              <a:rPr lang="en-GB" sz="1600" b="1" dirty="0"/>
              <a:t>  </a:t>
            </a:r>
          </a:p>
          <a:p>
            <a:endParaRPr lang="en-GB" sz="1600" b="1" dirty="0"/>
          </a:p>
          <a:p>
            <a:r>
              <a:rPr lang="en-GB" sz="1600" b="1" dirty="0"/>
              <a:t>   Wednesday 24</a:t>
            </a:r>
            <a:r>
              <a:rPr lang="en-GB" sz="1600" b="1" baseline="30000" dirty="0"/>
              <a:t>th</a:t>
            </a:r>
            <a:r>
              <a:rPr lang="en-GB" sz="1600" b="1" dirty="0"/>
              <a:t> June- </a:t>
            </a:r>
            <a:r>
              <a:rPr lang="en-GB" sz="1600" dirty="0"/>
              <a:t>Cleethorpes visit for N2 children. Nursery closed for N1  children and children who aren’t going on the visit. </a:t>
            </a:r>
            <a:endParaRPr lang="en-GB" sz="1600" b="1" dirty="0"/>
          </a:p>
          <a:p>
            <a:endParaRPr lang="en-GB" sz="1600" dirty="0"/>
          </a:p>
          <a:p>
            <a:r>
              <a:rPr lang="en-GB" sz="1600" b="1" dirty="0"/>
              <a:t>   Week beginning 29</a:t>
            </a:r>
            <a:r>
              <a:rPr lang="en-GB" sz="1600" b="1" baseline="30000" dirty="0"/>
              <a:t>th</a:t>
            </a:r>
            <a:r>
              <a:rPr lang="en-GB" sz="1600" b="1" dirty="0"/>
              <a:t> June- “</a:t>
            </a:r>
            <a:r>
              <a:rPr lang="en-GB" sz="1600" dirty="0"/>
              <a:t>Whose shoes shall you choose” Careers Week. </a:t>
            </a:r>
          </a:p>
          <a:p>
            <a:endParaRPr lang="en-GB" sz="1600" b="1" dirty="0"/>
          </a:p>
          <a:p>
            <a:r>
              <a:rPr lang="en-GB" sz="1600" b="1" dirty="0"/>
              <a:t>   Wednesday 1</a:t>
            </a:r>
            <a:r>
              <a:rPr lang="en-GB" sz="1600" b="1" baseline="30000" dirty="0"/>
              <a:t>st</a:t>
            </a:r>
            <a:r>
              <a:rPr lang="en-GB" sz="1600" b="1" dirty="0"/>
              <a:t> July-</a:t>
            </a:r>
            <a:r>
              <a:rPr lang="en-GB" sz="1600" dirty="0"/>
              <a:t> Class photos.</a:t>
            </a:r>
          </a:p>
          <a:p>
            <a:endParaRPr lang="en-GB" sz="1600" b="1" dirty="0"/>
          </a:p>
          <a:p>
            <a:r>
              <a:rPr lang="en-GB" sz="1600" b="1" dirty="0"/>
              <a:t>   Tuesday 7</a:t>
            </a:r>
            <a:r>
              <a:rPr lang="en-GB" sz="1600" b="1" baseline="30000" dirty="0"/>
              <a:t>th</a:t>
            </a:r>
            <a:r>
              <a:rPr lang="en-GB" sz="1600" b="1" dirty="0"/>
              <a:t> July and Wednesday 8</a:t>
            </a:r>
            <a:r>
              <a:rPr lang="en-GB" sz="1600" b="1" baseline="30000" dirty="0"/>
              <a:t>th</a:t>
            </a:r>
            <a:r>
              <a:rPr lang="en-GB" sz="1600" b="1" dirty="0"/>
              <a:t> July- </a:t>
            </a:r>
            <a:r>
              <a:rPr lang="en-GB" sz="1600" dirty="0"/>
              <a:t>Parents Evenings. </a:t>
            </a:r>
          </a:p>
          <a:p>
            <a:r>
              <a:rPr lang="en-GB" sz="1600" dirty="0"/>
              <a:t>   </a:t>
            </a:r>
            <a:r>
              <a:rPr lang="en-GB" sz="1600" b="1" dirty="0"/>
              <a:t>Wednesday 8</a:t>
            </a:r>
            <a:r>
              <a:rPr lang="en-GB" sz="1600" b="1" baseline="30000" dirty="0"/>
              <a:t>th</a:t>
            </a:r>
            <a:r>
              <a:rPr lang="en-GB" sz="1600" b="1" dirty="0"/>
              <a:t> July- </a:t>
            </a:r>
            <a:r>
              <a:rPr lang="en-GB" sz="1600" dirty="0"/>
              <a:t>Seaside Day- details to be sent in another letter nearer the time. </a:t>
            </a:r>
          </a:p>
          <a:p>
            <a:r>
              <a:rPr lang="en-GB" sz="1600" b="1" dirty="0"/>
              <a:t>   Wednesday 15</a:t>
            </a:r>
            <a:r>
              <a:rPr lang="en-GB" sz="1600" b="1" baseline="30000" dirty="0"/>
              <a:t>th</a:t>
            </a:r>
            <a:r>
              <a:rPr lang="en-GB" sz="1600" b="1" dirty="0"/>
              <a:t> July- </a:t>
            </a:r>
            <a:r>
              <a:rPr lang="en-GB" sz="1600" dirty="0"/>
              <a:t>Carnival.</a:t>
            </a:r>
          </a:p>
          <a:p>
            <a:endParaRPr lang="en-GB" sz="1600" dirty="0"/>
          </a:p>
          <a:p>
            <a:r>
              <a:rPr lang="en-GB" sz="1600" b="1" dirty="0"/>
              <a:t>   Friday 17</a:t>
            </a:r>
            <a:r>
              <a:rPr lang="en-GB" sz="1600" b="1" baseline="30000" dirty="0"/>
              <a:t>th</a:t>
            </a:r>
            <a:r>
              <a:rPr lang="en-GB" sz="1600" b="1" dirty="0"/>
              <a:t> July- </a:t>
            </a:r>
            <a:r>
              <a:rPr lang="en-GB" sz="1600" dirty="0"/>
              <a:t>Break up for Summer holidays. </a:t>
            </a:r>
          </a:p>
          <a:p>
            <a:endParaRPr lang="en-GB" sz="1600" dirty="0"/>
          </a:p>
          <a:p>
            <a:r>
              <a:rPr lang="en-GB" sz="1600" b="1" dirty="0"/>
              <a:t>   Monday 20</a:t>
            </a:r>
            <a:r>
              <a:rPr lang="en-GB" sz="1600" b="1" baseline="30000" dirty="0"/>
              <a:t>th</a:t>
            </a:r>
            <a:r>
              <a:rPr lang="en-GB" sz="1600" b="1" dirty="0"/>
              <a:t> July- </a:t>
            </a:r>
            <a:r>
              <a:rPr lang="en-GB" sz="1600" dirty="0"/>
              <a:t>INSET Day 5. </a:t>
            </a:r>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7" name="Picture 6" descr="W:\Media\Pictures - do not move!\nursery\Nursery booklet\IMG_177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747471" y="1804667"/>
            <a:ext cx="190496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a:t>Danielle Houghton</a:t>
            </a:r>
          </a:p>
          <a:p>
            <a:pPr algn="ctr"/>
            <a:r>
              <a:rPr lang="en-GB" dirty="0"/>
              <a:t>Teacher</a:t>
            </a:r>
          </a:p>
        </p:txBody>
      </p:sp>
      <p:sp>
        <p:nvSpPr>
          <p:cNvPr id="9" name="TextBox 8"/>
          <p:cNvSpPr txBox="1"/>
          <p:nvPr/>
        </p:nvSpPr>
        <p:spPr>
          <a:xfrm>
            <a:off x="1969292" y="3480734"/>
            <a:ext cx="1892011" cy="369332"/>
          </a:xfrm>
          <a:prstGeom prst="rect">
            <a:avLst/>
          </a:prstGeom>
          <a:noFill/>
        </p:spPr>
        <p:txBody>
          <a:bodyPr wrap="square" rtlCol="0">
            <a:spAutoFit/>
          </a:bodyPr>
          <a:lstStyle/>
          <a:p>
            <a:pPr algn="ctr"/>
            <a:r>
              <a:rPr lang="en-GB" dirty="0"/>
              <a:t> </a:t>
            </a:r>
          </a:p>
        </p:txBody>
      </p:sp>
      <p:sp>
        <p:nvSpPr>
          <p:cNvPr id="12" name="TextBox 11"/>
          <p:cNvSpPr txBox="1"/>
          <p:nvPr/>
        </p:nvSpPr>
        <p:spPr>
          <a:xfrm>
            <a:off x="2435112" y="3396343"/>
            <a:ext cx="2581025" cy="646331"/>
          </a:xfrm>
          <a:prstGeom prst="rect">
            <a:avLst/>
          </a:prstGeom>
          <a:noFill/>
        </p:spPr>
        <p:txBody>
          <a:bodyPr wrap="square" rtlCol="0">
            <a:spAutoFit/>
          </a:bodyPr>
          <a:lstStyle/>
          <a:p>
            <a:pPr algn="ctr"/>
            <a:r>
              <a:rPr lang="en-GB" dirty="0"/>
              <a:t>Lisa Howson</a:t>
            </a:r>
          </a:p>
          <a:p>
            <a:pPr algn="ctr"/>
            <a:r>
              <a:rPr lang="en-GB" dirty="0"/>
              <a:t>Teaching Assistant </a:t>
            </a:r>
          </a:p>
        </p:txBody>
      </p:sp>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a:t>Rebecca Moss Teacher</a:t>
            </a:r>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a:solidFill>
                  <a:srgbClr val="00B0F0"/>
                </a:solidFill>
                <a:latin typeface="Arial" panose="020B0604020202020204" pitchFamily="34" charset="0"/>
                <a:cs typeface="Arial" panose="020B0604020202020204" pitchFamily="34" charset="0"/>
              </a:rPr>
              <a:t>Meet the F1 Team</a:t>
            </a:r>
          </a:p>
        </p:txBody>
      </p:sp>
      <p:sp>
        <p:nvSpPr>
          <p:cNvPr id="10" name="Rectangle 9"/>
          <p:cNvSpPr/>
          <p:nvPr/>
        </p:nvSpPr>
        <p:spPr>
          <a:xfrm>
            <a:off x="4564570" y="3105835"/>
            <a:ext cx="2697499" cy="923330"/>
          </a:xfrm>
          <a:prstGeom prst="rect">
            <a:avLst/>
          </a:prstGeom>
        </p:spPr>
        <p:txBody>
          <a:bodyPr wrap="square">
            <a:spAutoFit/>
          </a:bodyPr>
          <a:lstStyle/>
          <a:p>
            <a:pPr algn="ctr"/>
            <a:endParaRPr lang="en-GB" dirty="0"/>
          </a:p>
          <a:p>
            <a:pPr algn="ctr"/>
            <a:r>
              <a:rPr lang="en-GB" dirty="0"/>
              <a:t>Danielle Page </a:t>
            </a:r>
          </a:p>
          <a:p>
            <a:pPr algn="ctr"/>
            <a:r>
              <a:rPr lang="en-GB" dirty="0"/>
              <a:t>Teaching Assistant</a:t>
            </a:r>
          </a:p>
        </p:txBody>
      </p:sp>
      <p:sp>
        <p:nvSpPr>
          <p:cNvPr id="6" name="TextBox 5"/>
          <p:cNvSpPr txBox="1"/>
          <p:nvPr/>
        </p:nvSpPr>
        <p:spPr>
          <a:xfrm>
            <a:off x="6773160" y="3396343"/>
            <a:ext cx="3028285" cy="646331"/>
          </a:xfrm>
          <a:prstGeom prst="rect">
            <a:avLst/>
          </a:prstGeom>
          <a:noFill/>
        </p:spPr>
        <p:txBody>
          <a:bodyPr wrap="square" rtlCol="0">
            <a:spAutoFit/>
          </a:bodyPr>
          <a:lstStyle/>
          <a:p>
            <a:pPr algn="ctr"/>
            <a:r>
              <a:rPr lang="en-GB" dirty="0"/>
              <a:t>Jen Wilson</a:t>
            </a:r>
          </a:p>
          <a:p>
            <a:pPr algn="ctr"/>
            <a:r>
              <a:rPr lang="en-GB" dirty="0"/>
              <a:t>Teaching Assistant </a:t>
            </a:r>
          </a:p>
        </p:txBody>
      </p:sp>
      <p:sp>
        <p:nvSpPr>
          <p:cNvPr id="11" name="TextBox 10"/>
          <p:cNvSpPr txBox="1"/>
          <p:nvPr/>
        </p:nvSpPr>
        <p:spPr>
          <a:xfrm>
            <a:off x="513806" y="5538651"/>
            <a:ext cx="1571588" cy="923330"/>
          </a:xfrm>
          <a:prstGeom prst="rect">
            <a:avLst/>
          </a:prstGeom>
          <a:noFill/>
        </p:spPr>
        <p:txBody>
          <a:bodyPr wrap="square" rtlCol="0">
            <a:spAutoFit/>
          </a:bodyPr>
          <a:lstStyle/>
          <a:p>
            <a:pPr algn="ctr"/>
            <a:r>
              <a:rPr lang="en-GB" dirty="0"/>
              <a:t>Georgia Dyson </a:t>
            </a:r>
          </a:p>
          <a:p>
            <a:pPr algn="ctr"/>
            <a:r>
              <a:rPr lang="en-GB" dirty="0"/>
              <a:t>Teaching Assistant</a:t>
            </a:r>
          </a:p>
        </p:txBody>
      </p:sp>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66842" y="1575766"/>
            <a:ext cx="1544402" cy="1904968"/>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0071053" y="1009383"/>
            <a:ext cx="1842135" cy="1466848"/>
          </a:xfrm>
          <a:prstGeom prst="rect">
            <a:avLst/>
          </a:prstGeom>
        </p:spPr>
      </p:pic>
      <p:sp>
        <p:nvSpPr>
          <p:cNvPr id="14" name="TextBox 13"/>
          <p:cNvSpPr txBox="1"/>
          <p:nvPr/>
        </p:nvSpPr>
        <p:spPr>
          <a:xfrm>
            <a:off x="10127580" y="5608320"/>
            <a:ext cx="1597965" cy="646331"/>
          </a:xfrm>
          <a:prstGeom prst="rect">
            <a:avLst/>
          </a:prstGeom>
          <a:noFill/>
        </p:spPr>
        <p:txBody>
          <a:bodyPr wrap="square" rtlCol="0">
            <a:spAutoFit/>
          </a:bodyPr>
          <a:lstStyle/>
          <a:p>
            <a:pPr algn="ctr"/>
            <a:endParaRPr lang="en-GB" dirty="0"/>
          </a:p>
          <a:p>
            <a:pPr algn="ctr"/>
            <a:endParaRPr lang="en-GB" dirty="0"/>
          </a:p>
        </p:txBody>
      </p:sp>
      <p:pic>
        <p:nvPicPr>
          <p:cNvPr id="19" name="Picture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5007950" y="1788725"/>
            <a:ext cx="1869442" cy="1443522"/>
          </a:xfrm>
          <a:prstGeom prst="rect">
            <a:avLst/>
          </a:prstGeom>
        </p:spPr>
      </p:pic>
      <p:pic>
        <p:nvPicPr>
          <p:cNvPr id="16" name="Picture 15">
            <a:extLst>
              <a:ext uri="{FF2B5EF4-FFF2-40B4-BE49-F238E27FC236}">
                <a16:creationId xmlns:a16="http://schemas.microsoft.com/office/drawing/2014/main" id="{3D1004D5-C5D1-4397-9E1E-C34B3EF6117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279389" y="3825943"/>
            <a:ext cx="1909930" cy="1432448"/>
          </a:xfrm>
          <a:prstGeom prst="rect">
            <a:avLst/>
          </a:prstGeom>
        </p:spPr>
      </p:pic>
    </p:spTree>
    <p:extLst>
      <p:ext uri="{BB962C8B-B14F-4D97-AF65-F5344CB8AC3E}">
        <p14:creationId xmlns:p14="http://schemas.microsoft.com/office/powerpoint/2010/main" val="24041458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1305</TotalTime>
  <Words>901</Words>
  <Application>Microsoft Office PowerPoint</Application>
  <PresentationFormat>Widescreen</PresentationFormat>
  <Paragraphs>75</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Danielle Houghton</cp:lastModifiedBy>
  <cp:revision>137</cp:revision>
  <dcterms:created xsi:type="dcterms:W3CDTF">2021-08-06T08:19:36Z</dcterms:created>
  <dcterms:modified xsi:type="dcterms:W3CDTF">2026-05-14T10:00:20Z</dcterms:modified>
</cp:coreProperties>
</file>