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56"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4" d="100"/>
          <a:sy n="114" d="100"/>
        </p:scale>
        <p:origin x="474"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05/09/2024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05/09/2024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05/09/2024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05/09/2024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hyperlink" Target="https://play.ttrockstars.com/auth" TargetMode="External"/><Relationship Id="rId7"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jpeg"/><Relationship Id="rId4" Type="http://schemas.openxmlformats.org/officeDocument/2006/relationships/image" Target="../media/image18.png"/><Relationship Id="rId9"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749125" y="1624628"/>
            <a:ext cx="8307977" cy="4278094"/>
          </a:xfrm>
          <a:prstGeom prst="rect">
            <a:avLst/>
          </a:prstGeom>
          <a:noFill/>
        </p:spPr>
        <p:txBody>
          <a:bodyPr wrap="square" rtlCol="0">
            <a:spAutoFit/>
          </a:bodyPr>
          <a:lstStyle/>
          <a:p>
            <a:pPr algn="ctr"/>
            <a:r>
              <a:rPr lang="en-GB" sz="1600" b="1" u="sng" dirty="0">
                <a:latin typeface="Arial" panose="020B0604020202020204" pitchFamily="34" charset="0"/>
                <a:cs typeface="Arial" panose="020B0604020202020204" pitchFamily="34" charset="0"/>
              </a:rPr>
              <a:t>Y3 Important Dates for your diary</a:t>
            </a:r>
            <a:endParaRPr lang="en-GB" sz="1600" dirty="0">
              <a:latin typeface="Arial" panose="020B0604020202020204" pitchFamily="34" charset="0"/>
              <a:cs typeface="Arial" panose="020B0604020202020204" pitchFamily="34" charset="0"/>
            </a:endParaRPr>
          </a:p>
          <a:p>
            <a:pPr algn="ctr"/>
            <a:endParaRPr lang="en-GB" sz="1600" b="1" dirty="0">
              <a:latin typeface="Arial" panose="020B0604020202020204" pitchFamily="34" charset="0"/>
              <a:cs typeface="Arial" panose="020B0604020202020204" pitchFamily="34" charset="0"/>
            </a:endParaRPr>
          </a:p>
          <a:p>
            <a:pPr algn="ctr"/>
            <a:r>
              <a:rPr lang="en-GB" sz="1600" dirty="0">
                <a:latin typeface="Arial" panose="020B0604020202020204" pitchFamily="34" charset="0"/>
                <a:cs typeface="Arial" panose="020B0604020202020204" pitchFamily="34" charset="0"/>
              </a:rPr>
              <a:t>Monday 3rd September - INSET Day 1 (School closed to children)</a:t>
            </a:r>
          </a:p>
          <a:p>
            <a:pPr algn="ctr"/>
            <a:r>
              <a:rPr lang="en-GB" sz="1600" dirty="0">
                <a:latin typeface="Arial" panose="020B0604020202020204" pitchFamily="34" charset="0"/>
                <a:cs typeface="Arial" panose="020B0604020202020204" pitchFamily="34" charset="0"/>
              </a:rPr>
              <a:t>Tuesday 4th September - Children back at school</a:t>
            </a:r>
          </a:p>
          <a:p>
            <a:pPr algn="ctr"/>
            <a:r>
              <a:rPr lang="en-GB" sz="1600" dirty="0">
                <a:latin typeface="Arial" panose="020B0604020202020204" pitchFamily="34" charset="0"/>
                <a:cs typeface="Arial" panose="020B0604020202020204" pitchFamily="34" charset="0"/>
              </a:rPr>
              <a:t>Tuesday 8th &amp; Wednesday 9th October - Parents Evenings</a:t>
            </a:r>
          </a:p>
          <a:p>
            <a:pPr algn="ctr"/>
            <a:r>
              <a:rPr lang="en-GB" sz="1600" dirty="0">
                <a:latin typeface="Arial" panose="020B0604020202020204" pitchFamily="34" charset="0"/>
                <a:cs typeface="Arial" panose="020B0604020202020204" pitchFamily="34" charset="0"/>
              </a:rPr>
              <a:t>Wednesday 16</a:t>
            </a:r>
            <a:r>
              <a:rPr lang="en-GB" sz="1600" baseline="30000" dirty="0">
                <a:latin typeface="Arial" panose="020B0604020202020204" pitchFamily="34" charset="0"/>
                <a:cs typeface="Arial" panose="020B0604020202020204" pitchFamily="34" charset="0"/>
              </a:rPr>
              <a:t>th</a:t>
            </a:r>
            <a:r>
              <a:rPr lang="en-GB" sz="1600" dirty="0">
                <a:latin typeface="Arial" panose="020B0604020202020204" pitchFamily="34" charset="0"/>
                <a:cs typeface="Arial" panose="020B0604020202020204" pitchFamily="34" charset="0"/>
              </a:rPr>
              <a:t> October – Creswell Crags Visit</a:t>
            </a:r>
          </a:p>
          <a:p>
            <a:pPr algn="ctr"/>
            <a:r>
              <a:rPr lang="en-GB" sz="1600" dirty="0">
                <a:latin typeface="Arial" panose="020B0604020202020204" pitchFamily="34" charset="0"/>
                <a:cs typeface="Arial" panose="020B0604020202020204" pitchFamily="34" charset="0"/>
              </a:rPr>
              <a:t>Friday 25</a:t>
            </a:r>
            <a:r>
              <a:rPr lang="en-GB" sz="1600" baseline="30000" dirty="0">
                <a:latin typeface="Arial" panose="020B0604020202020204" pitchFamily="34" charset="0"/>
                <a:cs typeface="Arial" panose="020B0604020202020204" pitchFamily="34" charset="0"/>
              </a:rPr>
              <a:t>th</a:t>
            </a:r>
            <a:r>
              <a:rPr lang="en-GB" sz="1600" dirty="0">
                <a:latin typeface="Arial" panose="020B0604020202020204" pitchFamily="34" charset="0"/>
                <a:cs typeface="Arial" panose="020B0604020202020204" pitchFamily="34" charset="0"/>
              </a:rPr>
              <a:t> October – Spooky Dress Up Day &amp; Cosy Read</a:t>
            </a:r>
          </a:p>
          <a:p>
            <a:pPr algn="ctr"/>
            <a:r>
              <a:rPr lang="en-GB" sz="1600" dirty="0">
                <a:latin typeface="Arial" panose="020B0604020202020204" pitchFamily="34" charset="0"/>
                <a:cs typeface="Arial" panose="020B0604020202020204" pitchFamily="34" charset="0"/>
              </a:rPr>
              <a:t>Friday 25th October - Break up</a:t>
            </a:r>
          </a:p>
          <a:p>
            <a:pPr algn="ctr"/>
            <a:endParaRPr lang="en-GB" sz="1600" dirty="0">
              <a:latin typeface="Arial" panose="020B0604020202020204" pitchFamily="34" charset="0"/>
              <a:cs typeface="Arial" panose="020B0604020202020204" pitchFamily="34" charset="0"/>
            </a:endParaRPr>
          </a:p>
          <a:p>
            <a:pPr algn="ctr"/>
            <a:r>
              <a:rPr lang="en-GB" sz="1600" dirty="0">
                <a:latin typeface="Arial" panose="020B0604020202020204" pitchFamily="34" charset="0"/>
                <a:cs typeface="Arial" panose="020B0604020202020204" pitchFamily="34" charset="0"/>
              </a:rPr>
              <a:t>Monday 4</a:t>
            </a:r>
            <a:r>
              <a:rPr lang="en-GB" sz="1600" baseline="30000" dirty="0">
                <a:latin typeface="Arial" panose="020B0604020202020204" pitchFamily="34" charset="0"/>
                <a:cs typeface="Arial" panose="020B0604020202020204" pitchFamily="34" charset="0"/>
              </a:rPr>
              <a:t>th</a:t>
            </a:r>
            <a:r>
              <a:rPr lang="en-GB" sz="1600" dirty="0">
                <a:latin typeface="Arial" panose="020B0604020202020204" pitchFamily="34" charset="0"/>
                <a:cs typeface="Arial" panose="020B0604020202020204" pitchFamily="34" charset="0"/>
              </a:rPr>
              <a:t> November - Children back at school</a:t>
            </a:r>
          </a:p>
          <a:p>
            <a:pPr algn="ctr"/>
            <a:r>
              <a:rPr lang="en-GB" sz="1600" dirty="0">
                <a:latin typeface="Arial" panose="020B0604020202020204" pitchFamily="34" charset="0"/>
                <a:cs typeface="Arial" panose="020B0604020202020204" pitchFamily="34" charset="0"/>
              </a:rPr>
              <a:t>Wednesday 27</a:t>
            </a:r>
            <a:r>
              <a:rPr lang="en-GB" sz="1600" baseline="30000" dirty="0">
                <a:latin typeface="Arial" panose="020B0604020202020204" pitchFamily="34" charset="0"/>
                <a:cs typeface="Arial" panose="020B0604020202020204" pitchFamily="34" charset="0"/>
              </a:rPr>
              <a:t>th</a:t>
            </a:r>
            <a:r>
              <a:rPr lang="en-GB" sz="1600" dirty="0">
                <a:latin typeface="Arial" panose="020B0604020202020204" pitchFamily="34" charset="0"/>
                <a:cs typeface="Arial" panose="020B0604020202020204" pitchFamily="34" charset="0"/>
              </a:rPr>
              <a:t> November – INSET Day (School closed for children)</a:t>
            </a:r>
          </a:p>
          <a:p>
            <a:pPr algn="ctr"/>
            <a:r>
              <a:rPr lang="en-GB" sz="1600" dirty="0">
                <a:latin typeface="Arial" panose="020B0604020202020204" pitchFamily="34" charset="0"/>
                <a:cs typeface="Arial" panose="020B0604020202020204" pitchFamily="34" charset="0"/>
              </a:rPr>
              <a:t>Monday 2</a:t>
            </a:r>
            <a:r>
              <a:rPr lang="en-GB" sz="1600" baseline="30000" dirty="0">
                <a:latin typeface="Arial" panose="020B0604020202020204" pitchFamily="34" charset="0"/>
                <a:cs typeface="Arial" panose="020B0604020202020204" pitchFamily="34" charset="0"/>
              </a:rPr>
              <a:t>nd</a:t>
            </a:r>
            <a:r>
              <a:rPr lang="en-GB" sz="1600" dirty="0">
                <a:latin typeface="Arial" panose="020B0604020202020204" pitchFamily="34" charset="0"/>
                <a:cs typeface="Arial" panose="020B0604020202020204" pitchFamily="34" charset="0"/>
              </a:rPr>
              <a:t> December - Step into Christmas parent craft event</a:t>
            </a:r>
          </a:p>
          <a:p>
            <a:pPr algn="ctr"/>
            <a:r>
              <a:rPr lang="en-GB" sz="1600" dirty="0">
                <a:latin typeface="Arial" panose="020B0604020202020204" pitchFamily="34" charset="0"/>
                <a:cs typeface="Arial" panose="020B0604020202020204" pitchFamily="34" charset="0"/>
              </a:rPr>
              <a:t>Wednesday 4</a:t>
            </a:r>
            <a:r>
              <a:rPr lang="en-GB" sz="1600" baseline="30000" dirty="0">
                <a:latin typeface="Arial" panose="020B0604020202020204" pitchFamily="34" charset="0"/>
                <a:cs typeface="Arial" panose="020B0604020202020204" pitchFamily="34" charset="0"/>
              </a:rPr>
              <a:t>th</a:t>
            </a:r>
            <a:r>
              <a:rPr lang="en-GB" sz="1600" dirty="0">
                <a:latin typeface="Arial" panose="020B0604020202020204" pitchFamily="34" charset="0"/>
                <a:cs typeface="Arial" panose="020B0604020202020204" pitchFamily="34" charset="0"/>
              </a:rPr>
              <a:t> December - Christmas Fayre</a:t>
            </a:r>
          </a:p>
          <a:p>
            <a:pPr algn="ctr"/>
            <a:r>
              <a:rPr lang="en-GB" sz="1600" dirty="0">
                <a:latin typeface="Arial" panose="020B0604020202020204" pitchFamily="34" charset="0"/>
                <a:cs typeface="Arial" panose="020B0604020202020204" pitchFamily="34" charset="0"/>
              </a:rPr>
              <a:t>Wednesday 18th December - Christmas Dinner &amp; Cosy Read</a:t>
            </a:r>
          </a:p>
          <a:p>
            <a:pPr algn="ctr"/>
            <a:r>
              <a:rPr lang="en-GB" sz="1600" dirty="0">
                <a:latin typeface="Arial" panose="020B0604020202020204" pitchFamily="34" charset="0"/>
                <a:cs typeface="Arial" panose="020B0604020202020204" pitchFamily="34" charset="0"/>
              </a:rPr>
              <a:t>Friday 20</a:t>
            </a:r>
            <a:r>
              <a:rPr lang="en-GB" sz="1600" baseline="30000" dirty="0">
                <a:latin typeface="Arial" panose="020B0604020202020204" pitchFamily="34" charset="0"/>
                <a:cs typeface="Arial" panose="020B0604020202020204" pitchFamily="34" charset="0"/>
              </a:rPr>
              <a:t>th</a:t>
            </a:r>
            <a:r>
              <a:rPr lang="en-GB" sz="1600" dirty="0">
                <a:latin typeface="Arial" panose="020B0604020202020204" pitchFamily="34" charset="0"/>
                <a:cs typeface="Arial" panose="020B0604020202020204" pitchFamily="34" charset="0"/>
              </a:rPr>
              <a:t> December - Break Up</a:t>
            </a:r>
          </a:p>
          <a:p>
            <a:pPr algn="ctr"/>
            <a:endParaRPr lang="en-GB" sz="1600" dirty="0">
              <a:latin typeface="Arial" panose="020B0604020202020204" pitchFamily="34" charset="0"/>
              <a:cs typeface="Arial" panose="020B0604020202020204" pitchFamily="34" charset="0"/>
            </a:endParaRPr>
          </a:p>
          <a:p>
            <a:pPr algn="ctr"/>
            <a:r>
              <a:rPr lang="en-GB" sz="1600" dirty="0">
                <a:latin typeface="Arial" panose="020B0604020202020204" pitchFamily="34" charset="0"/>
                <a:cs typeface="Arial" panose="020B0604020202020204" pitchFamily="34" charset="0"/>
              </a:rPr>
              <a:t>Monday 6</a:t>
            </a:r>
            <a:r>
              <a:rPr lang="en-GB" sz="1600" baseline="30000" dirty="0">
                <a:latin typeface="Arial" panose="020B0604020202020204" pitchFamily="34" charset="0"/>
                <a:cs typeface="Arial" panose="020B0604020202020204" pitchFamily="34" charset="0"/>
              </a:rPr>
              <a:t>th</a:t>
            </a:r>
            <a:r>
              <a:rPr lang="en-GB" sz="1600" dirty="0">
                <a:latin typeface="Arial" panose="020B0604020202020204" pitchFamily="34" charset="0"/>
                <a:cs typeface="Arial" panose="020B0604020202020204" pitchFamily="34" charset="0"/>
              </a:rPr>
              <a:t> January - Spring Term starts</a:t>
            </a:r>
          </a:p>
        </p:txBody>
      </p:sp>
      <p:pic>
        <p:nvPicPr>
          <p:cNvPr id="1030" name="Picture 6" descr="The Best Kids Halloween Outfits Under £3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1518" y="366077"/>
            <a:ext cx="1645603" cy="164560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20,020 Halloween Kids Illustrations &amp; Clip Art - iStock"/>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20581" y="366077"/>
            <a:ext cx="2468404" cy="164560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utumn | Definition, Characteristics, &amp; Facts | Britannic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1518" y="2712428"/>
            <a:ext cx="2236303" cy="148993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y do trees think autumn is already here and why is that bad? - CBBC  Newsroun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20581" y="2712428"/>
            <a:ext cx="2442471" cy="144716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urkey Christmas Dinner With All The Trimmings | Goust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830901" y="4555442"/>
            <a:ext cx="1932151" cy="193215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hristma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65382" y="5075339"/>
            <a:ext cx="2263897" cy="1412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4233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0244" y="217715"/>
            <a:ext cx="6547671" cy="1398205"/>
          </a:xfrm>
          <a:prstGeom prst="rect">
            <a:avLst/>
          </a:prstGeom>
        </p:spPr>
      </p:pic>
      <p:sp>
        <p:nvSpPr>
          <p:cNvPr id="4" name="Rectangle 3"/>
          <p:cNvSpPr/>
          <p:nvPr/>
        </p:nvSpPr>
        <p:spPr>
          <a:xfrm>
            <a:off x="600892" y="1562638"/>
            <a:ext cx="10920548" cy="1169551"/>
          </a:xfrm>
          <a:prstGeom prst="rect">
            <a:avLst/>
          </a:prstGeom>
        </p:spPr>
        <p:txBody>
          <a:bodyPr wrap="square">
            <a:spAutoFit/>
          </a:bodyPr>
          <a:lstStyle/>
          <a:p>
            <a:pPr algn="ctr"/>
            <a:endParaRPr lang="en-GB" sz="1400" dirty="0">
              <a:latin typeface="Arial" panose="020B0604020202020204" pitchFamily="34" charset="0"/>
              <a:ea typeface="Times New Roman" panose="02020603050405020304" pitchFamily="18" charset="0"/>
            </a:endParaRPr>
          </a:p>
          <a:p>
            <a:pPr algn="ctr"/>
            <a:r>
              <a:rPr lang="en-GB" sz="1400" dirty="0">
                <a:latin typeface="Arial" panose="020B0604020202020204" pitchFamily="34" charset="0"/>
                <a:ea typeface="Times New Roman" panose="02020603050405020304" pitchFamily="18" charset="0"/>
              </a:rPr>
              <a:t>The main theme for this term is the ‘Changes in Britain from the Stone Age to the Iron Age’. The children will look at the three stages of the Stone Age, then the Bronze Age and Iron Age, looking at the similarities and differences and how this impacted on Britain, as well has how the conditions in Britain at the time impacted on the life of people. Our annual anti-bullying week is entitled ‘Making A Noise About Bullying.’</a:t>
            </a:r>
          </a:p>
        </p:txBody>
      </p:sp>
      <p:sp>
        <p:nvSpPr>
          <p:cNvPr id="5" name="Rectangle 4"/>
          <p:cNvSpPr/>
          <p:nvPr/>
        </p:nvSpPr>
        <p:spPr>
          <a:xfrm>
            <a:off x="418009" y="3065417"/>
            <a:ext cx="3239589" cy="2123658"/>
          </a:xfrm>
          <a:prstGeom prst="rect">
            <a:avLst/>
          </a:prstGeom>
        </p:spPr>
        <p:txBody>
          <a:bodyPr wrap="square">
            <a:spAutoFit/>
          </a:bodyPr>
          <a:lstStyle/>
          <a:p>
            <a:pPr algn="ctr">
              <a:spcAft>
                <a:spcPts val="0"/>
              </a:spcAft>
            </a:pPr>
            <a:r>
              <a:rPr lang="en-GB" sz="1200" b="1" dirty="0">
                <a:latin typeface="Arial" panose="020B0604020202020204" pitchFamily="34" charset="0"/>
                <a:ea typeface="Times New Roman" panose="02020603050405020304" pitchFamily="18" charset="0"/>
                <a:cs typeface="Arial" panose="020B0604020202020204" pitchFamily="34" charset="0"/>
              </a:rPr>
              <a:t>P.E. Days and Kit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Our PE days are Monday for indoor and Thursday for outdoor. Children will need to have a PE kit in school for these days.  Please ensure your child has a white T-shirt and black shorts, tracksuit bottoms or leggings for these sessions. It is also essential that your child has suitable shoes for outdoor PE, such as trainers or pumps. All earrings </a:t>
            </a:r>
            <a:r>
              <a:rPr lang="en-GB" sz="1200" b="1" dirty="0">
                <a:latin typeface="Arial" panose="020B0604020202020204" pitchFamily="34" charset="0"/>
                <a:ea typeface="Times New Roman" panose="02020603050405020304" pitchFamily="18" charset="0"/>
                <a:cs typeface="Arial" panose="020B0604020202020204" pitchFamily="34" charset="0"/>
              </a:rPr>
              <a:t>must</a:t>
            </a:r>
            <a:r>
              <a:rPr lang="en-GB" sz="1200" dirty="0">
                <a:latin typeface="Arial" panose="020B0604020202020204" pitchFamily="34" charset="0"/>
                <a:ea typeface="Times New Roman" panose="02020603050405020304" pitchFamily="18" charset="0"/>
                <a:cs typeface="Arial" panose="020B0604020202020204" pitchFamily="34" charset="0"/>
              </a:rPr>
              <a:t> be removed at home before PE.</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722808" y="5373741"/>
            <a:ext cx="2629989" cy="1220628"/>
          </a:xfrm>
          <a:prstGeom prst="rect">
            <a:avLst/>
          </a:prstGeom>
        </p:spPr>
      </p:pic>
      <p:sp>
        <p:nvSpPr>
          <p:cNvPr id="7" name="TextBox 6"/>
          <p:cNvSpPr txBox="1"/>
          <p:nvPr/>
        </p:nvSpPr>
        <p:spPr>
          <a:xfrm>
            <a:off x="8194765" y="3048000"/>
            <a:ext cx="3326675" cy="2123658"/>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Reading and Spellings</a:t>
            </a:r>
          </a:p>
          <a:p>
            <a:pPr algn="ctr"/>
            <a:r>
              <a:rPr lang="en-GB" sz="1200" dirty="0">
                <a:latin typeface="Arial" panose="020B0604020202020204" pitchFamily="34" charset="0"/>
                <a:cs typeface="Arial" panose="020B0604020202020204" pitchFamily="34" charset="0"/>
              </a:rPr>
              <a:t>Please can you make sure your child has their journal in school every day and get them, or yourself, to write in their reads. These will go towards their reading badges each term. They need to do 40 reading to receive their next reading mileage badge. </a:t>
            </a:r>
          </a:p>
          <a:p>
            <a:pPr algn="ctr"/>
            <a:r>
              <a:rPr lang="en-GB" sz="1200" dirty="0">
                <a:latin typeface="Arial" panose="020B0604020202020204" pitchFamily="34" charset="0"/>
                <a:cs typeface="Arial" panose="020B0604020202020204" pitchFamily="34" charset="0"/>
              </a:rPr>
              <a:t>The weekly spelling lists will be stuck into their journal, ready for their test on a Friday. Please assist them in practising their spellings when you can.</a:t>
            </a:r>
          </a:p>
        </p:txBody>
      </p:sp>
      <p:pic>
        <p:nvPicPr>
          <p:cNvPr id="8" name="Picture 7"/>
          <p:cNvPicPr>
            <a:picLocks noChangeAspect="1"/>
          </p:cNvPicPr>
          <p:nvPr/>
        </p:nvPicPr>
        <p:blipFill>
          <a:blip r:embed="rId4"/>
          <a:stretch>
            <a:fillRect/>
          </a:stretch>
        </p:blipFill>
        <p:spPr>
          <a:xfrm>
            <a:off x="9247915" y="5129326"/>
            <a:ext cx="1146147" cy="810838"/>
          </a:xfrm>
          <a:prstGeom prst="rect">
            <a:avLst/>
          </a:prstGeom>
        </p:spPr>
      </p:pic>
      <p:sp>
        <p:nvSpPr>
          <p:cNvPr id="10" name="TextBox 9"/>
          <p:cNvSpPr txBox="1"/>
          <p:nvPr/>
        </p:nvSpPr>
        <p:spPr>
          <a:xfrm>
            <a:off x="4323804" y="3041755"/>
            <a:ext cx="3204755" cy="2308324"/>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Times Tables and CLIC Gaps</a:t>
            </a:r>
          </a:p>
          <a:p>
            <a:pPr algn="ctr"/>
            <a:r>
              <a:rPr lang="en-GB" sz="1200" dirty="0">
                <a:latin typeface="Arial" panose="020B0604020202020204" pitchFamily="34" charset="0"/>
                <a:cs typeface="Arial" panose="020B0604020202020204" pitchFamily="34" charset="0"/>
              </a:rPr>
              <a:t>In your child’s journal each week will be their weekly test scores for CLIC and Beat That, as well as their CLIC gap. Can you encourage your child to use the CLIC WAGOLL to revise their CLIC gap? Please do not hesitate to come and speak to an adult if we can offer anymore help.</a:t>
            </a:r>
          </a:p>
          <a:p>
            <a:pPr algn="ctr"/>
            <a:r>
              <a:rPr lang="en-GB" sz="1200" dirty="0">
                <a:latin typeface="Arial" panose="020B0604020202020204" pitchFamily="34" charset="0"/>
                <a:cs typeface="Arial" panose="020B0604020202020204" pitchFamily="34" charset="0"/>
              </a:rPr>
              <a:t>Children spending ten minutes a day learning their target times tables will find their maths a lot easier, and can get their face on the rocket!</a:t>
            </a:r>
          </a:p>
        </p:txBody>
      </p:sp>
      <p:pic>
        <p:nvPicPr>
          <p:cNvPr id="1026" name="Picture 2" descr="Free Printable Multiplication Tabl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77692" y="5534745"/>
            <a:ext cx="925382" cy="77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23056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584775"/>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Welcome to Y3 -  Autumn</a:t>
            </a:r>
          </a:p>
          <a:p>
            <a:pPr algn="ctr"/>
            <a:r>
              <a:rPr lang="en-GB" sz="1600" b="1" dirty="0">
                <a:latin typeface="Arial" panose="020B0604020202020204" pitchFamily="34" charset="0"/>
                <a:cs typeface="Arial" panose="020B0604020202020204" pitchFamily="34" charset="0"/>
              </a:rPr>
              <a:t>Changes in Britain from the Stone Age to the Iron Age</a:t>
            </a:r>
          </a:p>
        </p:txBody>
      </p:sp>
      <p:pic>
        <p:nvPicPr>
          <p:cNvPr id="8" name="Picture 7"/>
          <p:cNvPicPr>
            <a:picLocks noChangeAspect="1"/>
          </p:cNvPicPr>
          <p:nvPr/>
        </p:nvPicPr>
        <p:blipFill>
          <a:blip r:embed="rId3"/>
          <a:stretch>
            <a:fillRect/>
          </a:stretch>
        </p:blipFill>
        <p:spPr>
          <a:xfrm>
            <a:off x="5590247" y="1996072"/>
            <a:ext cx="767666" cy="669888"/>
          </a:xfrm>
          <a:prstGeom prst="rect">
            <a:avLst/>
          </a:prstGeom>
        </p:spPr>
      </p:pic>
      <p:sp>
        <p:nvSpPr>
          <p:cNvPr id="9" name="TextBox 8"/>
          <p:cNvSpPr txBox="1"/>
          <p:nvPr/>
        </p:nvSpPr>
        <p:spPr>
          <a:xfrm>
            <a:off x="3202776" y="2529049"/>
            <a:ext cx="5864648" cy="769441"/>
          </a:xfrm>
          <a:prstGeom prst="rect">
            <a:avLst/>
          </a:prstGeom>
          <a:noFill/>
        </p:spPr>
        <p:txBody>
          <a:bodyPr wrap="square" rtlCol="0">
            <a:spAutoFit/>
          </a:bodyPr>
          <a:lstStyle/>
          <a:p>
            <a:pPr algn="ctr"/>
            <a:r>
              <a:rPr lang="en-GB" sz="1100" dirty="0">
                <a:latin typeface="Arial" panose="020B0604020202020204" pitchFamily="34" charset="0"/>
                <a:cs typeface="Arial" panose="020B0604020202020204" pitchFamily="34" charset="0"/>
              </a:rPr>
              <a:t>During our annual anti-bullying week, we will be making a noise about bullying. We build on from our learning in Y2 about what information we can and shouldn’t share online and how we can speak out to prevent and stop bullying. The theme this year is ‘Choose Respect’.</a:t>
            </a: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596872" y="1147809"/>
            <a:ext cx="1702829" cy="835224"/>
          </a:xfrm>
          <a:prstGeom prst="rect">
            <a:avLst/>
          </a:prstGeom>
        </p:spPr>
      </p:pic>
      <p:sp>
        <p:nvSpPr>
          <p:cNvPr id="12" name="TextBox 11"/>
          <p:cNvSpPr txBox="1"/>
          <p:nvPr/>
        </p:nvSpPr>
        <p:spPr>
          <a:xfrm>
            <a:off x="9160779" y="1983038"/>
            <a:ext cx="2640724" cy="1277273"/>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We will have two PE sessions each week, one based indoors and one outdoors. These session will build on children’s individual skills, as well as working as a team. They will be taught within mini-tasks and lots of games.</a:t>
            </a: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The first half term’s reading is all focussed on fluency. Children will be grouped and learn notations and techniques to assist in their reading aloud.</a:t>
            </a:r>
          </a:p>
          <a:p>
            <a:pPr algn="ctr"/>
            <a:r>
              <a:rPr lang="en-GB" sz="1100" dirty="0">
                <a:latin typeface="Arial" panose="020B0604020202020204" pitchFamily="34" charset="0"/>
                <a:cs typeface="Arial" panose="020B0604020202020204" pitchFamily="34" charset="0"/>
              </a:rPr>
              <a:t>Our writing focuses on basic sentence skills, and will centre around books or link to our topic.</a:t>
            </a: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We begin the year with place value, thinking about the value of digits and move on to addition and subtraction. Next half term, addition and subtraction continues and then multiplication and division.</a:t>
            </a:r>
          </a:p>
          <a:p>
            <a:pPr algn="ctr"/>
            <a:r>
              <a:rPr lang="en-GB" sz="1100" dirty="0">
                <a:latin typeface="Arial" panose="020B0604020202020204" pitchFamily="34" charset="0"/>
                <a:cs typeface="Arial" panose="020B0604020202020204" pitchFamily="34" charset="0"/>
              </a:rPr>
              <a:t>There will be multiple Big Maths sessions each week.</a:t>
            </a:r>
          </a:p>
        </p:txBody>
      </p:sp>
      <p:pic>
        <p:nvPicPr>
          <p:cNvPr id="20" name="Picture 19"/>
          <p:cNvPicPr>
            <a:picLocks noChangeAspect="1"/>
          </p:cNvPicPr>
          <p:nvPr/>
        </p:nvPicPr>
        <p:blipFill>
          <a:blip r:embed="rId7"/>
          <a:stretch>
            <a:fillRect/>
          </a:stretch>
        </p:blipFill>
        <p:spPr>
          <a:xfrm>
            <a:off x="5449778" y="3365562"/>
            <a:ext cx="1048603" cy="651405"/>
          </a:xfrm>
          <a:prstGeom prst="rect">
            <a:avLst/>
          </a:prstGeom>
        </p:spPr>
      </p:pic>
      <p:sp>
        <p:nvSpPr>
          <p:cNvPr id="23" name="TextBox 22"/>
          <p:cNvSpPr txBox="1"/>
          <p:nvPr/>
        </p:nvSpPr>
        <p:spPr>
          <a:xfrm>
            <a:off x="3112520" y="4084039"/>
            <a:ext cx="5723118" cy="263149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Our topic is a history topic. The children will be learning all about the Stone Age, what is means to live pre-civilisation, and what life was like for humans in that period of history. We will learn how clues left behind are how we have learnt so much about these long-ago times!</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science, we are building on a very exciting project surrounding the topic of rocks and soils. In the second half term, through investigations and lessons the children will learn about forces and magnets.</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religious education, we will be studying the religion of Christianity and what it is like to follow God, as well as looking at the ‘Trinity’ and why it is important for Christians.</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addition to this, we look at what we can do to avoid getting ill, as well as looking after our teeth.</a:t>
            </a:r>
          </a:p>
        </p:txBody>
      </p:sp>
      <p:pic>
        <p:nvPicPr>
          <p:cNvPr id="24" name="Picture 23"/>
          <p:cNvPicPr>
            <a:picLocks noChangeAspect="1"/>
          </p:cNvPicPr>
          <p:nvPr/>
        </p:nvPicPr>
        <p:blipFill>
          <a:blip r:embed="rId8"/>
          <a:stretch>
            <a:fillRect/>
          </a:stretch>
        </p:blipFill>
        <p:spPr>
          <a:xfrm>
            <a:off x="9744286" y="4111739"/>
            <a:ext cx="1408003" cy="942722"/>
          </a:xfrm>
          <a:prstGeom prst="rect">
            <a:avLst/>
          </a:prstGeom>
        </p:spPr>
      </p:pic>
      <p:sp>
        <p:nvSpPr>
          <p:cNvPr id="25" name="TextBox 24"/>
          <p:cNvSpPr txBox="1"/>
          <p:nvPr/>
        </p:nvSpPr>
        <p:spPr>
          <a:xfrm>
            <a:off x="9160779" y="5075213"/>
            <a:ext cx="2722066" cy="1107996"/>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use art to learn about the Stone Age and see what they have left behind. Our art unit centres around the use of the medium of charcoal and how this was used by the those in our past.</a:t>
            </a:r>
          </a:p>
        </p:txBody>
      </p:sp>
    </p:spTree>
    <p:extLst>
      <p:ext uri="{BB962C8B-B14F-4D97-AF65-F5344CB8AC3E}">
        <p14:creationId xmlns:p14="http://schemas.microsoft.com/office/powerpoint/2010/main" val="4076206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663089"/>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What your child can do to help with their learning</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As you will know from last year, we have an expectation that each child reads at least four times a week. Regular reading is proven to show a progression in a child’s vocabulary; and their writing also benefits. Enjoy reading with your child: books, magazines, recipes, game instructions or newspapers!</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Your child can use Times Table Rockstars as a way to practise their times tables, as well as the other methods, such as bingo or dice games. We will be incorporating TTRS into weekly lessons too, as a boost!</a:t>
            </a:r>
          </a:p>
          <a:p>
            <a:pPr algn="ctr"/>
            <a:r>
              <a:rPr lang="en-GB" sz="1200" dirty="0">
                <a:latin typeface="Arial" panose="020B0604020202020204" pitchFamily="34" charset="0"/>
                <a:cs typeface="Arial" panose="020B0604020202020204" pitchFamily="34" charset="0"/>
                <a:hlinkClick r:id="rId3"/>
              </a:rPr>
              <a:t>https://play.ttrockstars.com/auth</a:t>
            </a: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Communication and language</a:t>
            </a:r>
          </a:p>
          <a:p>
            <a:pPr algn="ctr"/>
            <a:r>
              <a:rPr lang="en-GB" sz="1200" dirty="0">
                <a:latin typeface="Arial" panose="020B0604020202020204" pitchFamily="34" charset="0"/>
                <a:cs typeface="Arial" panose="020B0604020202020204" pitchFamily="34" charset="0"/>
              </a:rPr>
              <a:t>These are some of  the key pieces of vocabulary we will encounter during our science topic. Your child could investigate the meanings of these words and make a glossary with the words and the explanations.</a:t>
            </a: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sediment     sedimentary rock     igneous rock     metamorphic rock     subsoil     fossil</a:t>
            </a: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forces     magnetic    fair test    friction    push</a:t>
            </a:r>
          </a:p>
          <a:p>
            <a:pPr algn="ctr"/>
            <a:r>
              <a:rPr lang="en-GB" sz="1200" b="1" dirty="0">
                <a:latin typeface="Arial" panose="020B0604020202020204" pitchFamily="34" charset="0"/>
                <a:cs typeface="Arial" panose="020B0604020202020204" pitchFamily="34" charset="0"/>
              </a:rPr>
              <a:t>pull   attract    repel    gravity    poles</a:t>
            </a:r>
          </a:p>
          <a:p>
            <a:pPr algn="ctr"/>
            <a:endParaRPr lang="en-GB" sz="1200" b="1"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learning or enquiries to </a:t>
            </a:r>
            <a:r>
              <a:rPr lang="en-GB" sz="1200" b="1" dirty="0">
                <a:latin typeface="Arial" panose="020B0604020202020204" pitchFamily="34" charset="0"/>
                <a:cs typeface="Arial" panose="020B0604020202020204" pitchFamily="34" charset="0"/>
              </a:rPr>
              <a:t>y3@watercliffe.sheffield.sch.uk</a:t>
            </a:r>
          </a:p>
          <a:p>
            <a:endParaRPr lang="en-GB" sz="1400" b="1" dirty="0"/>
          </a:p>
          <a:p>
            <a:endParaRPr lang="en-GB" dirty="0"/>
          </a:p>
          <a:p>
            <a:r>
              <a:rPr lang="en-GB" dirty="0"/>
              <a:t> </a:t>
            </a:r>
          </a:p>
        </p:txBody>
      </p:sp>
      <p:pic>
        <p:nvPicPr>
          <p:cNvPr id="7" name="Picture 6"/>
          <p:cNvPicPr>
            <a:picLocks noChangeAspect="1"/>
          </p:cNvPicPr>
          <p:nvPr/>
        </p:nvPicPr>
        <p:blipFill>
          <a:blip r:embed="rId4"/>
          <a:stretch>
            <a:fillRect/>
          </a:stretch>
        </p:blipFill>
        <p:spPr>
          <a:xfrm>
            <a:off x="10472989" y="2829963"/>
            <a:ext cx="1367654" cy="1367654"/>
          </a:xfrm>
          <a:prstGeom prst="rect">
            <a:avLst/>
          </a:prstGeom>
        </p:spPr>
      </p:pic>
      <p:pic>
        <p:nvPicPr>
          <p:cNvPr id="16" name="Picture 15"/>
          <p:cNvPicPr>
            <a:picLocks noChangeAspect="1"/>
          </p:cNvPicPr>
          <p:nvPr/>
        </p:nvPicPr>
        <p:blipFill>
          <a:blip r:embed="rId5"/>
          <a:stretch>
            <a:fillRect/>
          </a:stretch>
        </p:blipFill>
        <p:spPr>
          <a:xfrm>
            <a:off x="326455" y="3048539"/>
            <a:ext cx="1476629" cy="1105150"/>
          </a:xfrm>
          <a:prstGeom prst="rect">
            <a:avLst/>
          </a:prstGeom>
        </p:spPr>
      </p:pic>
      <p:pic>
        <p:nvPicPr>
          <p:cNvPr id="17" name="Picture 16"/>
          <p:cNvPicPr>
            <a:picLocks noChangeAspect="1"/>
          </p:cNvPicPr>
          <p:nvPr/>
        </p:nvPicPr>
        <p:blipFill>
          <a:blip r:embed="rId6"/>
          <a:stretch>
            <a:fillRect/>
          </a:stretch>
        </p:blipFill>
        <p:spPr>
          <a:xfrm>
            <a:off x="5369668" y="3450704"/>
            <a:ext cx="1066892" cy="798645"/>
          </a:xfrm>
          <a:prstGeom prst="rect">
            <a:avLst/>
          </a:prstGeom>
        </p:spPr>
      </p:pic>
      <p:pic>
        <p:nvPicPr>
          <p:cNvPr id="1026" name="Picture 2" descr="Cave Baby : Julia Donaldson, Emily Gravett: Amazon.co.uk: Book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6455" y="296168"/>
            <a:ext cx="1266796" cy="16240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to Wash a Woolly Mammoth: Amazon.co.uk: Robinson, Michelle, Hindley,  Kate: 9780857075802: Book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196711" y="296168"/>
            <a:ext cx="1643932" cy="164393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hat is magnetism? Facts about magnetic fields and magnetic force | Live  Scienc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455" y="5341882"/>
            <a:ext cx="1930332" cy="10858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Push &amp; Pull Forces Lesson for Kids: Definition &amp; Examples - Video &amp; Lesson  Transcript | Study.com"/>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605443" y="5170394"/>
            <a:ext cx="2235200" cy="125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791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573</TotalTime>
  <Words>1084</Words>
  <Application>Microsoft Office PowerPoint</Application>
  <PresentationFormat>Widescreen</PresentationFormat>
  <Paragraphs>72</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barness</cp:lastModifiedBy>
  <cp:revision>119</cp:revision>
  <dcterms:created xsi:type="dcterms:W3CDTF">2021-08-06T08:19:36Z</dcterms:created>
  <dcterms:modified xsi:type="dcterms:W3CDTF">2024-09-05T10:12:08Z</dcterms:modified>
</cp:coreProperties>
</file>