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p:cViewPr varScale="1">
        <p:scale>
          <a:sx n="88" d="100"/>
          <a:sy n="88" d="100"/>
        </p:scale>
        <p:origin x="494" y="5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04/12/2025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357733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04/12/2025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603655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A1846FF-C2CE-4C40-8D68-8288F2D1D6EF}" type="datetimeFigureOut">
              <a:rPr lang="en-GB" smtClean="0"/>
              <a:t>04/12/2025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894574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A1846FF-C2CE-4C40-8D68-8288F2D1D6EF}" type="datetimeFigureOut">
              <a:rPr lang="en-GB" smtClean="0"/>
              <a:t>04/12/2025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48608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A1846FF-C2CE-4C40-8D68-8288F2D1D6EF}" type="datetimeFigureOut">
              <a:rPr lang="en-GB" smtClean="0"/>
              <a:t>04/12/2025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7064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A1846FF-C2CE-4C40-8D68-8288F2D1D6EF}" type="datetimeFigureOut">
              <a:rPr lang="en-GB" smtClean="0"/>
              <a:t>04/12/2025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93942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1846FF-C2CE-4C40-8D68-8288F2D1D6EF}" type="datetimeFigureOut">
              <a:rPr lang="en-GB" smtClean="0"/>
              <a:t>04/12/2025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84718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04/12/2025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33838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04/12/2025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9149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04/12/2025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205083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04/12/2025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353308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1846FF-C2CE-4C40-8D68-8288F2D1D6EF}" type="datetimeFigureOut">
              <a:rPr lang="en-GB" smtClean="0"/>
              <a:t>04/12/2025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796C54-381A-4F71-9F5A-0E1AAC453878}" type="slidenum">
              <a:rPr lang="en-GB" smtClean="0"/>
              <a:t>‹#›</a:t>
            </a:fld>
            <a:endParaRPr lang="en-GB"/>
          </a:p>
        </p:txBody>
      </p:sp>
    </p:spTree>
    <p:extLst>
      <p:ext uri="{BB962C8B-B14F-4D97-AF65-F5344CB8AC3E}">
        <p14:creationId xmlns:p14="http://schemas.microsoft.com/office/powerpoint/2010/main" val="9758404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 Id="rId9"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699657" y="209006"/>
            <a:ext cx="6548846" cy="1254033"/>
          </a:xfrm>
          <a:prstGeom prst="rect">
            <a:avLst/>
          </a:prstGeom>
        </p:spPr>
      </p:pic>
      <p:sp>
        <p:nvSpPr>
          <p:cNvPr id="5" name="TextBox 4"/>
          <p:cNvSpPr txBox="1"/>
          <p:nvPr/>
        </p:nvSpPr>
        <p:spPr>
          <a:xfrm>
            <a:off x="1584960" y="1447873"/>
            <a:ext cx="9039497" cy="338554"/>
          </a:xfrm>
          <a:prstGeom prst="rect">
            <a:avLst/>
          </a:prstGeom>
          <a:noFill/>
        </p:spPr>
        <p:txBody>
          <a:bodyPr wrap="square" rtlCol="0">
            <a:spAutoFit/>
          </a:bodyPr>
          <a:lstStyle/>
          <a:p>
            <a:pPr algn="ctr"/>
            <a:r>
              <a:rPr lang="en-GB" sz="1600" b="1" dirty="0">
                <a:latin typeface="Arial" panose="020B0604020202020204" pitchFamily="34" charset="0"/>
                <a:cs typeface="Arial" panose="020B0604020202020204" pitchFamily="34" charset="0"/>
              </a:rPr>
              <a:t>Welcome to F1 -  Spring 1 – Where will our journey end?</a:t>
            </a:r>
          </a:p>
        </p:txBody>
      </p:sp>
      <p:pic>
        <p:nvPicPr>
          <p:cNvPr id="8" name="Picture 7"/>
          <p:cNvPicPr>
            <a:picLocks noChangeAspect="1"/>
          </p:cNvPicPr>
          <p:nvPr/>
        </p:nvPicPr>
        <p:blipFill>
          <a:blip r:embed="rId3"/>
          <a:stretch>
            <a:fillRect/>
          </a:stretch>
        </p:blipFill>
        <p:spPr>
          <a:xfrm>
            <a:off x="5504737" y="1760077"/>
            <a:ext cx="1066892" cy="931001"/>
          </a:xfrm>
          <a:prstGeom prst="rect">
            <a:avLst/>
          </a:prstGeom>
        </p:spPr>
      </p:pic>
      <p:sp>
        <p:nvSpPr>
          <p:cNvPr id="9" name="TextBox 8"/>
          <p:cNvSpPr txBox="1"/>
          <p:nvPr/>
        </p:nvSpPr>
        <p:spPr>
          <a:xfrm>
            <a:off x="3162662" y="2516378"/>
            <a:ext cx="5864648" cy="1954381"/>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Personal, Social and Emotional Development</a:t>
            </a:r>
          </a:p>
          <a:p>
            <a:pPr algn="ctr"/>
            <a:endParaRPr lang="en-GB" sz="1100" b="1"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In our P4C sessions we will be doing ‘big thinking’ to answer questions such as ‘If a dinosaur could talk what would you ask it?’ and ‘Would you rather be a lion or a monkey, why?’ We will continue to develop our circle time skills in particular using our speaking skills to solve problems and share our ideas. </a:t>
            </a:r>
          </a:p>
          <a:p>
            <a:pPr algn="ctr"/>
            <a:r>
              <a:rPr lang="en-GB" sz="1100" dirty="0">
                <a:latin typeface="Arial" panose="020B0604020202020204" pitchFamily="34" charset="0"/>
                <a:cs typeface="Arial" panose="020B0604020202020204" pitchFamily="34" charset="0"/>
              </a:rPr>
              <a:t>We will welcome some new children into nursery and will find out all about them. We will help them to settle in, form friendships with them and help them to play in the provision. </a:t>
            </a:r>
          </a:p>
          <a:p>
            <a:pPr algn="ctr"/>
            <a:endParaRPr lang="en-GB" sz="1100"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 </a:t>
            </a:r>
          </a:p>
          <a:p>
            <a:pPr algn="ctr"/>
            <a:endParaRPr lang="en-GB" sz="1100" dirty="0">
              <a:latin typeface="Arial" panose="020B0604020202020204" pitchFamily="34" charset="0"/>
              <a:cs typeface="Arial" panose="020B0604020202020204" pitchFamily="34" charset="0"/>
            </a:endParaRPr>
          </a:p>
        </p:txBody>
      </p:sp>
      <p:pic>
        <p:nvPicPr>
          <p:cNvPr id="10" name="Picture 9"/>
          <p:cNvPicPr>
            <a:picLocks noChangeAspect="1"/>
          </p:cNvPicPr>
          <p:nvPr/>
        </p:nvPicPr>
        <p:blipFill>
          <a:blip r:embed="rId4"/>
          <a:stretch>
            <a:fillRect/>
          </a:stretch>
        </p:blipFill>
        <p:spPr>
          <a:xfrm>
            <a:off x="9990552" y="1199538"/>
            <a:ext cx="1702829" cy="835224"/>
          </a:xfrm>
          <a:prstGeom prst="rect">
            <a:avLst/>
          </a:prstGeom>
        </p:spPr>
      </p:pic>
      <p:sp>
        <p:nvSpPr>
          <p:cNvPr id="12" name="TextBox 11"/>
          <p:cNvSpPr txBox="1"/>
          <p:nvPr/>
        </p:nvSpPr>
        <p:spPr>
          <a:xfrm>
            <a:off x="9304094" y="1936763"/>
            <a:ext cx="2640724" cy="1954381"/>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Physical </a:t>
            </a:r>
            <a:r>
              <a:rPr lang="en-GB" sz="1100" b="1" dirty="0" smtClean="0">
                <a:latin typeface="Arial" panose="020B0604020202020204" pitchFamily="34" charset="0"/>
                <a:cs typeface="Arial" panose="020B0604020202020204" pitchFamily="34" charset="0"/>
              </a:rPr>
              <a:t>Development</a:t>
            </a:r>
            <a:endParaRPr lang="en-GB" sz="1100" b="1"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In the provision we will continue to develop our pincer grip on the finger gym by threading, tracing and using brushes to excavate dinosaur skeletons. In our EVO PE sessions, we will be learning new games building on our skills that we have developed in previous half terms. </a:t>
            </a:r>
            <a:r>
              <a:rPr lang="en-GB" sz="1100" dirty="0" smtClean="0">
                <a:latin typeface="Arial" panose="020B0604020202020204" pitchFamily="34" charset="0"/>
                <a:cs typeface="Arial" panose="020B0604020202020204" pitchFamily="34" charset="0"/>
              </a:rPr>
              <a:t>PE days are Tuesday AM and Thursday PM- no earrings to </a:t>
            </a:r>
            <a:r>
              <a:rPr lang="en-GB" sz="1100" smtClean="0">
                <a:latin typeface="Arial" panose="020B0604020202020204" pitchFamily="34" charset="0"/>
                <a:cs typeface="Arial" panose="020B0604020202020204" pitchFamily="34" charset="0"/>
              </a:rPr>
              <a:t>be worn. </a:t>
            </a:r>
            <a:endParaRPr lang="en-GB" sz="1100" dirty="0">
              <a:latin typeface="Arial" panose="020B0604020202020204" pitchFamily="34" charset="0"/>
              <a:cs typeface="Arial" panose="020B0604020202020204" pitchFamily="34" charset="0"/>
            </a:endParaRPr>
          </a:p>
        </p:txBody>
      </p:sp>
      <p:pic>
        <p:nvPicPr>
          <p:cNvPr id="13" name="Picture 12"/>
          <p:cNvPicPr>
            <a:picLocks noChangeAspect="1"/>
          </p:cNvPicPr>
          <p:nvPr/>
        </p:nvPicPr>
        <p:blipFill>
          <a:blip r:embed="rId5"/>
          <a:stretch>
            <a:fillRect/>
          </a:stretch>
        </p:blipFill>
        <p:spPr>
          <a:xfrm>
            <a:off x="781190" y="1199538"/>
            <a:ext cx="1390008" cy="952076"/>
          </a:xfrm>
          <a:prstGeom prst="rect">
            <a:avLst/>
          </a:prstGeom>
        </p:spPr>
      </p:pic>
      <p:sp>
        <p:nvSpPr>
          <p:cNvPr id="15" name="TextBox 14"/>
          <p:cNvSpPr txBox="1"/>
          <p:nvPr/>
        </p:nvSpPr>
        <p:spPr>
          <a:xfrm>
            <a:off x="284041" y="2151614"/>
            <a:ext cx="2601838" cy="2800767"/>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Literacy</a:t>
            </a:r>
          </a:p>
          <a:p>
            <a:pPr algn="ctr"/>
            <a:r>
              <a:rPr lang="en-GB" sz="1100" dirty="0">
                <a:latin typeface="Arial" panose="020B0604020202020204" pitchFamily="34" charset="0"/>
                <a:cs typeface="Arial" panose="020B0604020202020204" pitchFamily="34" charset="0"/>
              </a:rPr>
              <a:t>In our stories for talking sessions, we will be reading the story ‘Walking through the Jungle’. We will be answering why and how questions and building up our vocabulary around African animals and dinosaurs by reading information and story books related. As we role-play as explorers, we will write about what we find in our dinosaur dig and jungle area.</a:t>
            </a:r>
          </a:p>
          <a:p>
            <a:pPr algn="ctr"/>
            <a:endParaRPr lang="en-GB" sz="1100"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 </a:t>
            </a:r>
          </a:p>
          <a:p>
            <a:pPr algn="ctr"/>
            <a:endParaRPr lang="en-GB" sz="1100" dirty="0">
              <a:latin typeface="Arial" panose="020B0604020202020204" pitchFamily="34" charset="0"/>
              <a:cs typeface="Arial" panose="020B0604020202020204" pitchFamily="34" charset="0"/>
            </a:endParaRPr>
          </a:p>
          <a:p>
            <a:pPr algn="ctr"/>
            <a:endParaRPr lang="en-GB" sz="1100" dirty="0">
              <a:latin typeface="Arial" panose="020B0604020202020204" pitchFamily="34" charset="0"/>
              <a:cs typeface="Arial" panose="020B0604020202020204" pitchFamily="34" charset="0"/>
            </a:endParaRPr>
          </a:p>
          <a:p>
            <a:pPr algn="ctr"/>
            <a:endParaRPr lang="en-GB" sz="1100" dirty="0">
              <a:latin typeface="Arial" panose="020B0604020202020204" pitchFamily="34" charset="0"/>
              <a:cs typeface="Arial" panose="020B0604020202020204" pitchFamily="34" charset="0"/>
            </a:endParaRPr>
          </a:p>
        </p:txBody>
      </p:sp>
      <p:pic>
        <p:nvPicPr>
          <p:cNvPr id="16" name="Picture 15"/>
          <p:cNvPicPr>
            <a:picLocks noChangeAspect="1"/>
          </p:cNvPicPr>
          <p:nvPr/>
        </p:nvPicPr>
        <p:blipFill>
          <a:blip r:embed="rId6"/>
          <a:stretch>
            <a:fillRect/>
          </a:stretch>
        </p:blipFill>
        <p:spPr>
          <a:xfrm>
            <a:off x="896700" y="4117555"/>
            <a:ext cx="1376520" cy="931091"/>
          </a:xfrm>
          <a:prstGeom prst="rect">
            <a:avLst/>
          </a:prstGeom>
        </p:spPr>
      </p:pic>
      <p:sp>
        <p:nvSpPr>
          <p:cNvPr id="18" name="TextBox 17"/>
          <p:cNvSpPr txBox="1"/>
          <p:nvPr/>
        </p:nvSpPr>
        <p:spPr>
          <a:xfrm>
            <a:off x="5122665" y="5129349"/>
            <a:ext cx="2897929" cy="1193406"/>
          </a:xfrm>
          <a:prstGeom prst="rect">
            <a:avLst/>
          </a:prstGeom>
          <a:noFill/>
        </p:spPr>
        <p:txBody>
          <a:bodyPr wrap="square" rtlCol="0">
            <a:spAutoFit/>
          </a:bodyPr>
          <a:lstStyle/>
          <a:p>
            <a:endParaRPr lang="en-GB" dirty="0"/>
          </a:p>
        </p:txBody>
      </p:sp>
      <p:sp>
        <p:nvSpPr>
          <p:cNvPr id="19" name="TextBox 18"/>
          <p:cNvSpPr txBox="1"/>
          <p:nvPr/>
        </p:nvSpPr>
        <p:spPr>
          <a:xfrm>
            <a:off x="261955" y="5060277"/>
            <a:ext cx="2630659" cy="1954381"/>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Maths</a:t>
            </a:r>
          </a:p>
          <a:p>
            <a:pPr algn="ctr"/>
            <a:endParaRPr lang="en-GB" sz="1100" b="1"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We will use language such as ‘long’, ‘tall’, ‘short’ and ‘flat’ to describe different animals from the story ‘Dear Zoo’. We will sing number songs like 5 little monkeys and use our knowledge of five frames to work out how many are left when 1 is taken away. </a:t>
            </a:r>
          </a:p>
          <a:p>
            <a:pPr algn="ctr"/>
            <a:endParaRPr lang="en-GB" sz="1100" dirty="0">
              <a:latin typeface="Arial" panose="020B0604020202020204" pitchFamily="34" charset="0"/>
              <a:cs typeface="Arial" panose="020B0604020202020204" pitchFamily="34" charset="0"/>
            </a:endParaRPr>
          </a:p>
          <a:p>
            <a:pPr algn="ctr"/>
            <a:endParaRPr lang="en-GB" sz="1100" dirty="0">
              <a:latin typeface="Arial" panose="020B0604020202020204" pitchFamily="34" charset="0"/>
              <a:cs typeface="Arial" panose="020B0604020202020204" pitchFamily="34" charset="0"/>
            </a:endParaRPr>
          </a:p>
        </p:txBody>
      </p:sp>
      <p:pic>
        <p:nvPicPr>
          <p:cNvPr id="20" name="Picture 19"/>
          <p:cNvPicPr>
            <a:picLocks noChangeAspect="1"/>
          </p:cNvPicPr>
          <p:nvPr/>
        </p:nvPicPr>
        <p:blipFill>
          <a:blip r:embed="rId7"/>
          <a:stretch>
            <a:fillRect/>
          </a:stretch>
        </p:blipFill>
        <p:spPr>
          <a:xfrm>
            <a:off x="5570684" y="4292582"/>
            <a:ext cx="1048603" cy="651405"/>
          </a:xfrm>
          <a:prstGeom prst="rect">
            <a:avLst/>
          </a:prstGeom>
        </p:spPr>
      </p:pic>
      <p:sp>
        <p:nvSpPr>
          <p:cNvPr id="23" name="TextBox 22"/>
          <p:cNvSpPr txBox="1"/>
          <p:nvPr/>
        </p:nvSpPr>
        <p:spPr>
          <a:xfrm>
            <a:off x="3267781" y="4915380"/>
            <a:ext cx="5723118" cy="1785104"/>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Understanding the world</a:t>
            </a:r>
          </a:p>
          <a:p>
            <a:pPr algn="ctr"/>
            <a:endParaRPr lang="en-GB" sz="1100" b="1"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We will look for signs of Winter around our school grounds, talking about what happens to the trees and what the weather is like compared to when we went on our Autumn walk. </a:t>
            </a:r>
          </a:p>
          <a:p>
            <a:pPr algn="ctr"/>
            <a:endParaRPr lang="en-GB" sz="1100"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We will be learning about dinosaurs and African animals. We will find out interesting facts and information. We will become explorers and learn how to excavate dinosaur bones. We will find out how dinosaurs used to be alive but are now extinct. We will compare Africa to England and talk about if the weather is the same and if the animals that live there are the same or different.  </a:t>
            </a:r>
          </a:p>
        </p:txBody>
      </p:sp>
      <p:pic>
        <p:nvPicPr>
          <p:cNvPr id="24" name="Picture 23"/>
          <p:cNvPicPr>
            <a:picLocks noChangeAspect="1"/>
          </p:cNvPicPr>
          <p:nvPr/>
        </p:nvPicPr>
        <p:blipFill>
          <a:blip r:embed="rId8"/>
          <a:stretch>
            <a:fillRect/>
          </a:stretch>
        </p:blipFill>
        <p:spPr>
          <a:xfrm>
            <a:off x="9920455" y="4117555"/>
            <a:ext cx="1408003" cy="942722"/>
          </a:xfrm>
          <a:prstGeom prst="rect">
            <a:avLst/>
          </a:prstGeom>
        </p:spPr>
      </p:pic>
      <p:sp>
        <p:nvSpPr>
          <p:cNvPr id="25" name="TextBox 24"/>
          <p:cNvSpPr txBox="1"/>
          <p:nvPr/>
        </p:nvSpPr>
        <p:spPr>
          <a:xfrm>
            <a:off x="9366067" y="5075213"/>
            <a:ext cx="2516777" cy="1615827"/>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Expressive arts and design</a:t>
            </a:r>
          </a:p>
          <a:p>
            <a:pPr algn="ctr"/>
            <a:r>
              <a:rPr lang="en-GB" sz="1100" dirty="0">
                <a:latin typeface="Arial" panose="020B0604020202020204" pitchFamily="34" charset="0"/>
                <a:cs typeface="Arial" panose="020B0604020202020204" pitchFamily="34" charset="0"/>
              </a:rPr>
              <a:t>We will be </a:t>
            </a:r>
            <a:r>
              <a:rPr lang="en-GB" sz="1100" dirty="0" smtClean="0">
                <a:latin typeface="Arial" panose="020B0604020202020204" pitchFamily="34" charset="0"/>
                <a:cs typeface="Arial" panose="020B0604020202020204" pitchFamily="34" charset="0"/>
              </a:rPr>
              <a:t>learning some new animal and dinosaur songs. We </a:t>
            </a:r>
            <a:r>
              <a:rPr lang="en-GB" sz="1100" dirty="0">
                <a:latin typeface="Arial" panose="020B0604020202020204" pitchFamily="34" charset="0"/>
                <a:cs typeface="Arial" panose="020B0604020202020204" pitchFamily="34" charset="0"/>
              </a:rPr>
              <a:t>will collage dinosaur skeletons using pasta or art straws. We will design and build homes for different jungle animals thinking carefully about their sizes and the shape of the bricks. </a:t>
            </a:r>
          </a:p>
          <a:p>
            <a:pPr algn="ctr"/>
            <a:r>
              <a:rPr lang="en-GB" sz="11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40762063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1698171" y="1715590"/>
            <a:ext cx="8409889" cy="5478423"/>
          </a:xfrm>
          <a:prstGeom prst="rect">
            <a:avLst/>
          </a:prstGeom>
          <a:noFill/>
        </p:spPr>
        <p:txBody>
          <a:bodyPr wrap="square" rtlCol="0">
            <a:spAutoFit/>
          </a:bodyPr>
          <a:lstStyle/>
          <a:p>
            <a:pPr algn="ctr"/>
            <a:r>
              <a:rPr lang="en-GB" sz="1200" b="1" dirty="0">
                <a:latin typeface="Arial" panose="020B0604020202020204" pitchFamily="34" charset="0"/>
                <a:cs typeface="Arial" panose="020B0604020202020204" pitchFamily="34" charset="0"/>
              </a:rPr>
              <a:t>How to help your child this half term</a:t>
            </a: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This half term we will be walking around our school grounds looking for signs of winter, if you are out and about and spot any signs of winter for example no leaves on the trees, snow or ice, send us a selfie to put on the blog this will be an excellent start to your children’s learning.</a:t>
            </a: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Last half term we did lots of comparing amounts, so you could compare amounts with your child for example talk about who has the most juice, who has the fewest sweets and can they make it so you both have the same amount. </a:t>
            </a: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If you have any stories related to our topics you are welcome to bring them in for us to read to the children. </a:t>
            </a:r>
          </a:p>
          <a:p>
            <a:pPr algn="ctr"/>
            <a:endParaRPr lang="en-GB" sz="1200" dirty="0">
              <a:latin typeface="Arial" panose="020B0604020202020204" pitchFamily="34" charset="0"/>
              <a:cs typeface="Arial" panose="020B0604020202020204" pitchFamily="34" charset="0"/>
            </a:endParaRPr>
          </a:p>
          <a:p>
            <a:pPr algn="ctr"/>
            <a:r>
              <a:rPr lang="en-GB" sz="1200" b="1" dirty="0">
                <a:latin typeface="Arial" panose="020B0604020202020204" pitchFamily="34" charset="0"/>
                <a:cs typeface="Arial" panose="020B0604020202020204" pitchFamily="34" charset="0"/>
              </a:rPr>
              <a:t>Key vocabulary</a:t>
            </a:r>
          </a:p>
          <a:p>
            <a:pPr algn="ctr"/>
            <a:r>
              <a:rPr lang="en-GB" sz="1200" dirty="0">
                <a:latin typeface="Arial" panose="020B0604020202020204" pitchFamily="34" charset="0"/>
                <a:cs typeface="Arial" panose="020B0604020202020204" pitchFamily="34" charset="0"/>
              </a:rPr>
              <a:t>Some of our key words will be-</a:t>
            </a:r>
          </a:p>
          <a:p>
            <a:pPr algn="ctr"/>
            <a:r>
              <a:rPr lang="en-GB" sz="1200" b="1" dirty="0">
                <a:latin typeface="Arial" panose="020B0604020202020204" pitchFamily="34" charset="0"/>
                <a:cs typeface="Arial" panose="020B0604020202020204" pitchFamily="34" charset="0"/>
              </a:rPr>
              <a:t>Stories for talking- walking, crawling, jumping, splashing, running, lion, giraffe, crocodile, zebra, snake, elephant, monkey, crocodile, hippo noisy, quiet</a:t>
            </a:r>
          </a:p>
          <a:p>
            <a:pPr algn="ctr"/>
            <a:r>
              <a:rPr lang="en-GB" sz="1200" b="1" dirty="0">
                <a:latin typeface="Arial" panose="020B0604020202020204" pitchFamily="34" charset="0"/>
                <a:cs typeface="Arial" panose="020B0604020202020204" pitchFamily="34" charset="0"/>
              </a:rPr>
              <a:t>Mathematical language- big, little, small, tall, long, short, heavy, light, shapes names, round, circle, square, rectangle, pointy, triangle, straight, curved. </a:t>
            </a:r>
          </a:p>
          <a:p>
            <a:pPr algn="ctr"/>
            <a:r>
              <a:rPr lang="en-GB" sz="1200" b="1" dirty="0">
                <a:latin typeface="Arial" panose="020B0604020202020204" pitchFamily="34" charset="0"/>
                <a:cs typeface="Arial" panose="020B0604020202020204" pitchFamily="34" charset="0"/>
              </a:rPr>
              <a:t>Descriptive/ pattern language e.g. stripy, spotty, spiky, rough, scaly, smooth. </a:t>
            </a:r>
          </a:p>
          <a:p>
            <a:pPr algn="ctr"/>
            <a:r>
              <a:rPr lang="en-GB" sz="1200" b="1" dirty="0">
                <a:latin typeface="Arial" panose="020B0604020202020204" pitchFamily="34" charset="0"/>
                <a:cs typeface="Arial" panose="020B0604020202020204" pitchFamily="34" charset="0"/>
              </a:rPr>
              <a:t>Cold, freezing, snow, ice, wind, rain, cloudy, foggy, hot, sun</a:t>
            </a:r>
          </a:p>
          <a:p>
            <a:pPr algn="ctr"/>
            <a:r>
              <a:rPr lang="en-GB" sz="1200" b="1" dirty="0">
                <a:latin typeface="Arial" panose="020B0604020202020204" pitchFamily="34" charset="0"/>
                <a:cs typeface="Arial" panose="020B0604020202020204" pitchFamily="34" charset="0"/>
              </a:rPr>
              <a:t>Dinosaur names- Triceratops, tyrannosaurus rex, stegosaurus, brachiosaurus </a:t>
            </a:r>
          </a:p>
          <a:p>
            <a:pPr algn="ctr"/>
            <a:r>
              <a:rPr lang="en-GB" sz="1200" b="1" dirty="0">
                <a:latin typeface="Arial" panose="020B0604020202020204" pitchFamily="34" charset="0"/>
                <a:cs typeface="Arial" panose="020B0604020202020204" pitchFamily="34" charset="0"/>
              </a:rPr>
              <a:t>extinct, fossil, palaeontologist. </a:t>
            </a: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Thank you for your support and please send any photos or enquiries to </a:t>
            </a:r>
            <a:r>
              <a:rPr lang="en-GB" sz="1200" b="1" dirty="0">
                <a:latin typeface="Arial" panose="020B0604020202020204" pitchFamily="34" charset="0"/>
                <a:cs typeface="Arial" panose="020B0604020202020204" pitchFamily="34" charset="0"/>
              </a:rPr>
              <a:t>f1@watercliffe.sheffield.sch.uk</a:t>
            </a:r>
          </a:p>
          <a:p>
            <a:endParaRPr lang="en-GB" sz="1400" b="1" dirty="0"/>
          </a:p>
          <a:p>
            <a:endParaRPr lang="en-GB" dirty="0"/>
          </a:p>
          <a:p>
            <a:r>
              <a:rPr lang="en-GB" dirty="0"/>
              <a:t> </a:t>
            </a:r>
          </a:p>
        </p:txBody>
      </p:sp>
    </p:spTree>
    <p:extLst>
      <p:ext uri="{BB962C8B-B14F-4D97-AF65-F5344CB8AC3E}">
        <p14:creationId xmlns:p14="http://schemas.microsoft.com/office/powerpoint/2010/main" val="8367915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984069" y="1624628"/>
            <a:ext cx="10101942" cy="5632311"/>
          </a:xfrm>
          <a:prstGeom prst="rect">
            <a:avLst/>
          </a:prstGeom>
          <a:noFill/>
        </p:spPr>
        <p:txBody>
          <a:bodyPr wrap="square" rtlCol="0">
            <a:spAutoFit/>
          </a:bodyPr>
          <a:lstStyle/>
          <a:p>
            <a:pPr algn="ctr"/>
            <a:r>
              <a:rPr lang="en-GB" b="1" dirty="0">
                <a:latin typeface="Arial" panose="020B0604020202020204" pitchFamily="34" charset="0"/>
                <a:cs typeface="Arial" panose="020B0604020202020204" pitchFamily="34" charset="0"/>
              </a:rPr>
              <a:t>Key Dates for the half term</a:t>
            </a:r>
            <a:endParaRPr lang="en-GB"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Monday </a:t>
            </a:r>
            <a:r>
              <a:rPr lang="en-GB" b="1" dirty="0" smtClean="0">
                <a:latin typeface="Arial" panose="020B0604020202020204" pitchFamily="34" charset="0"/>
                <a:cs typeface="Arial" panose="020B0604020202020204" pitchFamily="34" charset="0"/>
              </a:rPr>
              <a:t>5</a:t>
            </a:r>
            <a:r>
              <a:rPr lang="en-GB" b="1" baseline="30000" dirty="0" smtClean="0">
                <a:latin typeface="Arial" panose="020B0604020202020204" pitchFamily="34" charset="0"/>
                <a:cs typeface="Arial" panose="020B0604020202020204" pitchFamily="34" charset="0"/>
              </a:rPr>
              <a:t>th</a:t>
            </a:r>
            <a:r>
              <a:rPr lang="en-GB" b="1" dirty="0" smtClean="0">
                <a:latin typeface="Arial" panose="020B0604020202020204" pitchFamily="34" charset="0"/>
                <a:cs typeface="Arial" panose="020B0604020202020204" pitchFamily="34" charset="0"/>
              </a:rPr>
              <a:t> </a:t>
            </a:r>
            <a:r>
              <a:rPr lang="en-GB" b="1" dirty="0">
                <a:latin typeface="Arial" panose="020B0604020202020204" pitchFamily="34" charset="0"/>
                <a:cs typeface="Arial" panose="020B0604020202020204" pitchFamily="34" charset="0"/>
              </a:rPr>
              <a:t>January- </a:t>
            </a:r>
            <a:r>
              <a:rPr lang="en-GB" dirty="0">
                <a:latin typeface="Arial" panose="020B0604020202020204" pitchFamily="34" charset="0"/>
                <a:cs typeface="Arial" panose="020B0604020202020204" pitchFamily="34" charset="0"/>
              </a:rPr>
              <a:t>Back to school.</a:t>
            </a:r>
          </a:p>
          <a:p>
            <a:endParaRPr lang="en-GB"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Wednesday </a:t>
            </a:r>
            <a:r>
              <a:rPr lang="en-GB" b="1" dirty="0" smtClean="0">
                <a:latin typeface="Arial" panose="020B0604020202020204" pitchFamily="34" charset="0"/>
                <a:cs typeface="Arial" panose="020B0604020202020204" pitchFamily="34" charset="0"/>
              </a:rPr>
              <a:t>14</a:t>
            </a:r>
            <a:r>
              <a:rPr lang="en-GB" b="1" baseline="30000" dirty="0" smtClean="0">
                <a:latin typeface="Arial" panose="020B0604020202020204" pitchFamily="34" charset="0"/>
                <a:cs typeface="Arial" panose="020B0604020202020204" pitchFamily="34" charset="0"/>
              </a:rPr>
              <a:t>th</a:t>
            </a:r>
            <a:r>
              <a:rPr lang="en-GB" b="1" dirty="0" smtClean="0">
                <a:latin typeface="Arial" panose="020B0604020202020204" pitchFamily="34" charset="0"/>
                <a:cs typeface="Arial" panose="020B0604020202020204" pitchFamily="34" charset="0"/>
              </a:rPr>
              <a:t> </a:t>
            </a:r>
            <a:r>
              <a:rPr lang="en-GB" b="1" dirty="0">
                <a:latin typeface="Arial" panose="020B0604020202020204" pitchFamily="34" charset="0"/>
                <a:cs typeface="Arial" panose="020B0604020202020204" pitchFamily="34" charset="0"/>
              </a:rPr>
              <a:t>January- </a:t>
            </a:r>
            <a:r>
              <a:rPr lang="en-GB" dirty="0">
                <a:latin typeface="Arial" panose="020B0604020202020204" pitchFamily="34" charset="0"/>
                <a:cs typeface="Arial" panose="020B0604020202020204" pitchFamily="34" charset="0"/>
              </a:rPr>
              <a:t>Animal handling Workshop for children in school.</a:t>
            </a:r>
          </a:p>
          <a:p>
            <a:endParaRPr lang="en-GB"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Wednesday </a:t>
            </a:r>
            <a:r>
              <a:rPr lang="en-GB" b="1" dirty="0" smtClean="0">
                <a:latin typeface="Arial" panose="020B0604020202020204" pitchFamily="34" charset="0"/>
                <a:cs typeface="Arial" panose="020B0604020202020204" pitchFamily="34" charset="0"/>
              </a:rPr>
              <a:t>21</a:t>
            </a:r>
            <a:r>
              <a:rPr lang="en-GB" b="1" baseline="30000" dirty="0" smtClean="0">
                <a:latin typeface="Arial" panose="020B0604020202020204" pitchFamily="34" charset="0"/>
                <a:cs typeface="Arial" panose="020B0604020202020204" pitchFamily="34" charset="0"/>
              </a:rPr>
              <a:t>st</a:t>
            </a:r>
            <a:r>
              <a:rPr lang="en-GB" b="1" dirty="0" smtClean="0">
                <a:latin typeface="Arial" panose="020B0604020202020204" pitchFamily="34" charset="0"/>
                <a:cs typeface="Arial" panose="020B0604020202020204" pitchFamily="34" charset="0"/>
              </a:rPr>
              <a:t> January- </a:t>
            </a:r>
            <a:r>
              <a:rPr lang="en-GB" dirty="0">
                <a:latin typeface="Arial" panose="020B0604020202020204" pitchFamily="34" charset="0"/>
                <a:cs typeface="Arial" panose="020B0604020202020204" pitchFamily="34" charset="0"/>
              </a:rPr>
              <a:t>Food for thought Workshop</a:t>
            </a:r>
            <a:r>
              <a:rPr lang="en-GB" dirty="0" smtClean="0">
                <a:latin typeface="Arial" panose="020B0604020202020204" pitchFamily="34" charset="0"/>
                <a:cs typeface="Arial" panose="020B0604020202020204" pitchFamily="34" charset="0"/>
              </a:rPr>
              <a:t>.</a:t>
            </a:r>
          </a:p>
          <a:p>
            <a:endParaRPr lang="en-GB"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Tuesday 27</a:t>
            </a:r>
            <a:r>
              <a:rPr lang="en-GB" b="1" baseline="30000" dirty="0">
                <a:latin typeface="Arial" panose="020B0604020202020204" pitchFamily="34" charset="0"/>
                <a:cs typeface="Arial" panose="020B0604020202020204" pitchFamily="34" charset="0"/>
              </a:rPr>
              <a:t>th</a:t>
            </a:r>
            <a:r>
              <a:rPr lang="en-GB" b="1" dirty="0">
                <a:latin typeface="Arial" panose="020B0604020202020204" pitchFamily="34" charset="0"/>
                <a:cs typeface="Arial" panose="020B0604020202020204" pitchFamily="34" charset="0"/>
              </a:rPr>
              <a:t> and Wednesday 28</a:t>
            </a:r>
            <a:r>
              <a:rPr lang="en-GB" b="1" baseline="30000" dirty="0">
                <a:latin typeface="Arial" panose="020B0604020202020204" pitchFamily="34" charset="0"/>
                <a:cs typeface="Arial" panose="020B0604020202020204" pitchFamily="34" charset="0"/>
              </a:rPr>
              <a:t>th</a:t>
            </a:r>
            <a:r>
              <a:rPr lang="en-GB" b="1" dirty="0">
                <a:latin typeface="Arial" panose="020B0604020202020204" pitchFamily="34" charset="0"/>
                <a:cs typeface="Arial" panose="020B0604020202020204" pitchFamily="34" charset="0"/>
              </a:rPr>
              <a:t> January-</a:t>
            </a:r>
            <a:r>
              <a:rPr lang="en-GB" dirty="0">
                <a:latin typeface="Arial" panose="020B0604020202020204" pitchFamily="34" charset="0"/>
                <a:cs typeface="Arial" panose="020B0604020202020204" pitchFamily="34" charset="0"/>
              </a:rPr>
              <a:t> Parent’s Evenings Tuesday 3:30-5:00pm and Wednesday 3:30-7:00pm. </a:t>
            </a:r>
            <a:endParaRPr lang="en-GB"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Wednesday </a:t>
            </a:r>
            <a:r>
              <a:rPr lang="en-GB" b="1" dirty="0" smtClean="0">
                <a:latin typeface="Arial" panose="020B0604020202020204" pitchFamily="34" charset="0"/>
                <a:cs typeface="Arial" panose="020B0604020202020204" pitchFamily="34" charset="0"/>
              </a:rPr>
              <a:t>28</a:t>
            </a:r>
            <a:r>
              <a:rPr lang="en-GB" b="1" baseline="30000" dirty="0" smtClean="0">
                <a:latin typeface="Arial" panose="020B0604020202020204" pitchFamily="34" charset="0"/>
                <a:cs typeface="Arial" panose="020B0604020202020204" pitchFamily="34" charset="0"/>
              </a:rPr>
              <a:t>th</a:t>
            </a:r>
            <a:r>
              <a:rPr lang="en-GB" b="1" dirty="0" smtClean="0">
                <a:latin typeface="Arial" panose="020B0604020202020204" pitchFamily="34" charset="0"/>
                <a:cs typeface="Arial" panose="020B0604020202020204" pitchFamily="34" charset="0"/>
              </a:rPr>
              <a:t>  </a:t>
            </a:r>
            <a:r>
              <a:rPr lang="en-GB" b="1" dirty="0">
                <a:latin typeface="Arial" panose="020B0604020202020204" pitchFamily="34" charset="0"/>
                <a:cs typeface="Arial" panose="020B0604020202020204" pitchFamily="34" charset="0"/>
              </a:rPr>
              <a:t>January- </a:t>
            </a:r>
            <a:r>
              <a:rPr lang="en-GB" dirty="0">
                <a:latin typeface="Arial" panose="020B0604020202020204" pitchFamily="34" charset="0"/>
                <a:cs typeface="Arial" panose="020B0604020202020204" pitchFamily="34" charset="0"/>
              </a:rPr>
              <a:t>It’s good to talk Workshop</a:t>
            </a:r>
            <a:r>
              <a:rPr lang="en-GB" dirty="0" smtClean="0">
                <a:latin typeface="Arial" panose="020B0604020202020204" pitchFamily="34" charset="0"/>
                <a:cs typeface="Arial" panose="020B0604020202020204" pitchFamily="34" charset="0"/>
              </a:rPr>
              <a:t>.</a:t>
            </a: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Wednesday </a:t>
            </a:r>
            <a:r>
              <a:rPr lang="en-GB" b="1" dirty="0" smtClean="0">
                <a:latin typeface="Arial" panose="020B0604020202020204" pitchFamily="34" charset="0"/>
                <a:cs typeface="Arial" panose="020B0604020202020204" pitchFamily="34" charset="0"/>
              </a:rPr>
              <a:t>4</a:t>
            </a:r>
            <a:r>
              <a:rPr lang="en-GB" b="1" baseline="30000" dirty="0" smtClean="0">
                <a:latin typeface="Arial" panose="020B0604020202020204" pitchFamily="34" charset="0"/>
                <a:cs typeface="Arial" panose="020B0604020202020204" pitchFamily="34" charset="0"/>
              </a:rPr>
              <a:t>th</a:t>
            </a:r>
            <a:r>
              <a:rPr lang="en-GB" b="1" dirty="0" smtClean="0">
                <a:latin typeface="Arial" panose="020B0604020202020204" pitchFamily="34" charset="0"/>
                <a:cs typeface="Arial" panose="020B0604020202020204" pitchFamily="34" charset="0"/>
              </a:rPr>
              <a:t> </a:t>
            </a:r>
            <a:r>
              <a:rPr lang="en-GB" b="1" dirty="0">
                <a:latin typeface="Arial" panose="020B0604020202020204" pitchFamily="34" charset="0"/>
                <a:cs typeface="Arial" panose="020B0604020202020204" pitchFamily="34" charset="0"/>
              </a:rPr>
              <a:t>February- </a:t>
            </a:r>
            <a:r>
              <a:rPr lang="en-GB" dirty="0">
                <a:latin typeface="Arial" panose="020B0604020202020204" pitchFamily="34" charset="0"/>
                <a:cs typeface="Arial" panose="020B0604020202020204" pitchFamily="34" charset="0"/>
              </a:rPr>
              <a:t>Out to play Workshop.</a:t>
            </a:r>
          </a:p>
          <a:p>
            <a:endParaRPr lang="en-GB"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Wednesday </a:t>
            </a:r>
            <a:r>
              <a:rPr lang="en-GB" b="1" dirty="0" smtClean="0">
                <a:latin typeface="Arial" panose="020B0604020202020204" pitchFamily="34" charset="0"/>
                <a:cs typeface="Arial" panose="020B0604020202020204" pitchFamily="34" charset="0"/>
              </a:rPr>
              <a:t>11</a:t>
            </a:r>
            <a:r>
              <a:rPr lang="en-GB" b="1" baseline="30000" dirty="0" smtClean="0">
                <a:latin typeface="Arial" panose="020B0604020202020204" pitchFamily="34" charset="0"/>
                <a:cs typeface="Arial" panose="020B0604020202020204" pitchFamily="34" charset="0"/>
              </a:rPr>
              <a:t>th</a:t>
            </a:r>
            <a:r>
              <a:rPr lang="en-GB" b="1" dirty="0" smtClean="0">
                <a:latin typeface="Arial" panose="020B0604020202020204" pitchFamily="34" charset="0"/>
                <a:cs typeface="Arial" panose="020B0604020202020204" pitchFamily="34" charset="0"/>
              </a:rPr>
              <a:t> </a:t>
            </a:r>
            <a:r>
              <a:rPr lang="en-GB" b="1" dirty="0">
                <a:latin typeface="Arial" panose="020B0604020202020204" pitchFamily="34" charset="0"/>
                <a:cs typeface="Arial" panose="020B0604020202020204" pitchFamily="34" charset="0"/>
              </a:rPr>
              <a:t>February- </a:t>
            </a:r>
            <a:r>
              <a:rPr lang="en-GB" dirty="0" smtClean="0">
                <a:latin typeface="Arial" panose="020B0604020202020204" pitchFamily="34" charset="0"/>
                <a:cs typeface="Arial" panose="020B0604020202020204" pitchFamily="34" charset="0"/>
              </a:rPr>
              <a:t>Mind, Movement and Milestones</a:t>
            </a:r>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Workshop. </a:t>
            </a:r>
          </a:p>
          <a:p>
            <a:endParaRPr lang="en-GB" b="1"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Friday </a:t>
            </a:r>
            <a:r>
              <a:rPr lang="en-GB" b="1" dirty="0" smtClean="0">
                <a:latin typeface="Arial" panose="020B0604020202020204" pitchFamily="34" charset="0"/>
                <a:cs typeface="Arial" panose="020B0604020202020204" pitchFamily="34" charset="0"/>
              </a:rPr>
              <a:t>13</a:t>
            </a:r>
            <a:r>
              <a:rPr lang="en-GB" b="1" baseline="30000" dirty="0" smtClean="0">
                <a:latin typeface="Arial" panose="020B0604020202020204" pitchFamily="34" charset="0"/>
                <a:cs typeface="Arial" panose="020B0604020202020204" pitchFamily="34" charset="0"/>
              </a:rPr>
              <a:t>th</a:t>
            </a:r>
            <a:r>
              <a:rPr lang="en-GB" b="1" dirty="0" smtClean="0">
                <a:latin typeface="Arial" panose="020B0604020202020204" pitchFamily="34" charset="0"/>
                <a:cs typeface="Arial" panose="020B0604020202020204" pitchFamily="34" charset="0"/>
              </a:rPr>
              <a:t> </a:t>
            </a:r>
            <a:r>
              <a:rPr lang="en-GB" b="1" dirty="0">
                <a:latin typeface="Arial" panose="020B0604020202020204" pitchFamily="34" charset="0"/>
                <a:cs typeface="Arial" panose="020B0604020202020204" pitchFamily="34" charset="0"/>
              </a:rPr>
              <a:t>February- </a:t>
            </a:r>
            <a:r>
              <a:rPr lang="en-GB" dirty="0">
                <a:latin typeface="Arial" panose="020B0604020202020204" pitchFamily="34" charset="0"/>
                <a:cs typeface="Arial" panose="020B0604020202020204" pitchFamily="34" charset="0"/>
              </a:rPr>
              <a:t>Finish for half term. </a:t>
            </a:r>
            <a:endParaRPr lang="en-GB" b="1"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a:t>
            </a:r>
          </a:p>
          <a:p>
            <a:r>
              <a:rPr lang="en-GB" dirty="0">
                <a:latin typeface="Arial" panose="020B0604020202020204" pitchFamily="34" charset="0"/>
                <a:cs typeface="Arial" panose="020B0604020202020204" pitchFamily="34" charset="0"/>
              </a:rPr>
              <a:t/>
            </a:r>
            <a:br>
              <a:rPr lang="en-GB" dirty="0">
                <a:latin typeface="Arial" panose="020B060402020202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64736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pic>
        <p:nvPicPr>
          <p:cNvPr id="3" name="Picture 2"/>
          <p:cNvPicPr/>
          <p:nvPr/>
        </p:nvPicPr>
        <p:blipFill>
          <a:blip r:embed="rId3" cstate="print">
            <a:extLst>
              <a:ext uri="{28A0092B-C50C-407E-A947-70E740481C1C}">
                <a14:useLocalDpi xmlns:a14="http://schemas.microsoft.com/office/drawing/2010/main" val="0"/>
              </a:ext>
            </a:extLst>
          </a:blip>
          <a:stretch>
            <a:fillRect/>
          </a:stretch>
        </p:blipFill>
        <p:spPr>
          <a:xfrm rot="5400000">
            <a:off x="149564" y="994390"/>
            <a:ext cx="1842135" cy="1496829"/>
          </a:xfrm>
          <a:prstGeom prst="rect">
            <a:avLst/>
          </a:prstGeom>
        </p:spPr>
      </p:pic>
      <p:pic>
        <p:nvPicPr>
          <p:cNvPr id="7" name="Picture 6" descr="W:\Media\Pictures - do not move!\nursery\Nursery booklet\IMG_1779.JPG"/>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2771901" y="1829097"/>
            <a:ext cx="1856106" cy="1447165"/>
          </a:xfrm>
          <a:prstGeom prst="rect">
            <a:avLst/>
          </a:prstGeom>
          <a:noFill/>
          <a:ln>
            <a:noFill/>
          </a:ln>
        </p:spPr>
      </p:pic>
      <p:sp>
        <p:nvSpPr>
          <p:cNvPr id="8" name="TextBox 7"/>
          <p:cNvSpPr txBox="1"/>
          <p:nvPr/>
        </p:nvSpPr>
        <p:spPr>
          <a:xfrm>
            <a:off x="322217" y="2663872"/>
            <a:ext cx="1515410" cy="923330"/>
          </a:xfrm>
          <a:prstGeom prst="rect">
            <a:avLst/>
          </a:prstGeom>
          <a:noFill/>
        </p:spPr>
        <p:txBody>
          <a:bodyPr wrap="square" rtlCol="0">
            <a:spAutoFit/>
          </a:bodyPr>
          <a:lstStyle/>
          <a:p>
            <a:pPr algn="ctr"/>
            <a:r>
              <a:rPr lang="en-GB" dirty="0"/>
              <a:t>Danielle Houghton</a:t>
            </a:r>
          </a:p>
          <a:p>
            <a:pPr algn="ctr"/>
            <a:r>
              <a:rPr lang="en-GB" dirty="0"/>
              <a:t>Teacher</a:t>
            </a:r>
          </a:p>
        </p:txBody>
      </p:sp>
      <p:sp>
        <p:nvSpPr>
          <p:cNvPr id="9" name="TextBox 8"/>
          <p:cNvSpPr txBox="1"/>
          <p:nvPr/>
        </p:nvSpPr>
        <p:spPr>
          <a:xfrm>
            <a:off x="1969292" y="3480734"/>
            <a:ext cx="1892011" cy="369332"/>
          </a:xfrm>
          <a:prstGeom prst="rect">
            <a:avLst/>
          </a:prstGeom>
          <a:noFill/>
        </p:spPr>
        <p:txBody>
          <a:bodyPr wrap="square" rtlCol="0">
            <a:spAutoFit/>
          </a:bodyPr>
          <a:lstStyle/>
          <a:p>
            <a:pPr algn="ctr"/>
            <a:r>
              <a:rPr lang="en-GB" dirty="0" smtClean="0"/>
              <a:t> </a:t>
            </a:r>
            <a:endParaRPr lang="en-GB" dirty="0"/>
          </a:p>
        </p:txBody>
      </p:sp>
      <p:sp>
        <p:nvSpPr>
          <p:cNvPr id="12" name="TextBox 11"/>
          <p:cNvSpPr txBox="1"/>
          <p:nvPr/>
        </p:nvSpPr>
        <p:spPr>
          <a:xfrm>
            <a:off x="2435112" y="3396343"/>
            <a:ext cx="2581025" cy="646331"/>
          </a:xfrm>
          <a:prstGeom prst="rect">
            <a:avLst/>
          </a:prstGeom>
          <a:noFill/>
        </p:spPr>
        <p:txBody>
          <a:bodyPr wrap="square" rtlCol="0">
            <a:spAutoFit/>
          </a:bodyPr>
          <a:lstStyle/>
          <a:p>
            <a:pPr algn="ctr"/>
            <a:r>
              <a:rPr lang="en-GB" dirty="0"/>
              <a:t>Lisa Howson</a:t>
            </a:r>
          </a:p>
          <a:p>
            <a:pPr algn="ctr"/>
            <a:r>
              <a:rPr lang="en-GB" dirty="0"/>
              <a:t>Teaching Assistant </a:t>
            </a:r>
          </a:p>
        </p:txBody>
      </p:sp>
      <p:sp>
        <p:nvSpPr>
          <p:cNvPr id="15" name="TextBox 14"/>
          <p:cNvSpPr txBox="1"/>
          <p:nvPr/>
        </p:nvSpPr>
        <p:spPr>
          <a:xfrm>
            <a:off x="10615749" y="2734491"/>
            <a:ext cx="984068" cy="923330"/>
          </a:xfrm>
          <a:prstGeom prst="rect">
            <a:avLst/>
          </a:prstGeom>
          <a:noFill/>
        </p:spPr>
        <p:txBody>
          <a:bodyPr wrap="square" rtlCol="0">
            <a:spAutoFit/>
          </a:bodyPr>
          <a:lstStyle/>
          <a:p>
            <a:pPr algn="ctr"/>
            <a:r>
              <a:rPr lang="en-GB" dirty="0" smtClean="0"/>
              <a:t>Rebecca Moss Teacher</a:t>
            </a:r>
            <a:endParaRPr lang="en-GB" dirty="0"/>
          </a:p>
        </p:txBody>
      </p:sp>
      <p:sp>
        <p:nvSpPr>
          <p:cNvPr id="18" name="TextBox 17"/>
          <p:cNvSpPr txBox="1"/>
          <p:nvPr/>
        </p:nvSpPr>
        <p:spPr>
          <a:xfrm>
            <a:off x="2259077" y="5164183"/>
            <a:ext cx="7694820" cy="1015663"/>
          </a:xfrm>
          <a:prstGeom prst="rect">
            <a:avLst/>
          </a:prstGeom>
          <a:noFill/>
        </p:spPr>
        <p:txBody>
          <a:bodyPr wrap="square" rtlCol="0">
            <a:spAutoFit/>
          </a:bodyPr>
          <a:lstStyle/>
          <a:p>
            <a:pPr algn="ctr"/>
            <a:r>
              <a:rPr lang="en-GB" sz="6000" b="1" dirty="0">
                <a:solidFill>
                  <a:srgbClr val="00B0F0"/>
                </a:solidFill>
                <a:latin typeface="Arial" panose="020B0604020202020204" pitchFamily="34" charset="0"/>
                <a:cs typeface="Arial" panose="020B0604020202020204" pitchFamily="34" charset="0"/>
              </a:rPr>
              <a:t>Meet the F1 Team</a:t>
            </a:r>
          </a:p>
        </p:txBody>
      </p:sp>
      <p:sp>
        <p:nvSpPr>
          <p:cNvPr id="10" name="Rectangle 9"/>
          <p:cNvSpPr/>
          <p:nvPr/>
        </p:nvSpPr>
        <p:spPr>
          <a:xfrm>
            <a:off x="4564570" y="3105835"/>
            <a:ext cx="2697499" cy="923330"/>
          </a:xfrm>
          <a:prstGeom prst="rect">
            <a:avLst/>
          </a:prstGeom>
        </p:spPr>
        <p:txBody>
          <a:bodyPr wrap="square">
            <a:spAutoFit/>
          </a:bodyPr>
          <a:lstStyle/>
          <a:p>
            <a:pPr algn="ctr"/>
            <a:endParaRPr lang="en-GB" dirty="0"/>
          </a:p>
          <a:p>
            <a:pPr algn="ctr"/>
            <a:r>
              <a:rPr lang="en-GB" dirty="0" smtClean="0"/>
              <a:t>Danielle Page </a:t>
            </a:r>
            <a:endParaRPr lang="en-GB" dirty="0"/>
          </a:p>
          <a:p>
            <a:pPr algn="ctr"/>
            <a:r>
              <a:rPr lang="en-GB" dirty="0"/>
              <a:t>Teaching Assistant</a:t>
            </a:r>
          </a:p>
        </p:txBody>
      </p:sp>
      <p:sp>
        <p:nvSpPr>
          <p:cNvPr id="6" name="TextBox 5"/>
          <p:cNvSpPr txBox="1"/>
          <p:nvPr/>
        </p:nvSpPr>
        <p:spPr>
          <a:xfrm>
            <a:off x="6773160" y="3396343"/>
            <a:ext cx="3028285" cy="646331"/>
          </a:xfrm>
          <a:prstGeom prst="rect">
            <a:avLst/>
          </a:prstGeom>
          <a:noFill/>
        </p:spPr>
        <p:txBody>
          <a:bodyPr wrap="square" rtlCol="0">
            <a:spAutoFit/>
          </a:bodyPr>
          <a:lstStyle/>
          <a:p>
            <a:pPr algn="ctr"/>
            <a:r>
              <a:rPr lang="en-GB" dirty="0"/>
              <a:t>Jen Wilson</a:t>
            </a:r>
          </a:p>
          <a:p>
            <a:pPr algn="ctr"/>
            <a:r>
              <a:rPr lang="en-GB" dirty="0"/>
              <a:t>Teaching Assistant </a:t>
            </a:r>
          </a:p>
        </p:txBody>
      </p:sp>
      <p:sp>
        <p:nvSpPr>
          <p:cNvPr id="11" name="TextBox 10"/>
          <p:cNvSpPr txBox="1"/>
          <p:nvPr/>
        </p:nvSpPr>
        <p:spPr>
          <a:xfrm>
            <a:off x="513806" y="5538651"/>
            <a:ext cx="1571588" cy="923330"/>
          </a:xfrm>
          <a:prstGeom prst="rect">
            <a:avLst/>
          </a:prstGeom>
          <a:noFill/>
        </p:spPr>
        <p:txBody>
          <a:bodyPr wrap="square" rtlCol="0">
            <a:spAutoFit/>
          </a:bodyPr>
          <a:lstStyle/>
          <a:p>
            <a:pPr algn="ctr"/>
            <a:r>
              <a:rPr lang="en-GB" dirty="0"/>
              <a:t>Toni Mortimer </a:t>
            </a:r>
          </a:p>
          <a:p>
            <a:pPr algn="ctr"/>
            <a:r>
              <a:rPr lang="en-GB" dirty="0"/>
              <a:t>Teaching Assistant</a:t>
            </a:r>
          </a:p>
        </p:txBody>
      </p:sp>
      <p:pic>
        <p:nvPicPr>
          <p:cNvPr id="17" name="Picture 1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466842" y="1624626"/>
            <a:ext cx="1544402" cy="1856107"/>
          </a:xfrm>
          <a:prstGeom prst="rect">
            <a:avLst/>
          </a:prstGeom>
        </p:spPr>
      </p:pic>
      <p:pic>
        <p:nvPicPr>
          <p:cNvPr id="4" name="Pictur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2054" y="3641859"/>
            <a:ext cx="1427449" cy="1842135"/>
          </a:xfrm>
          <a:prstGeom prst="rect">
            <a:avLst/>
          </a:prstGeom>
        </p:spPr>
      </p:pic>
      <p:pic>
        <p:nvPicPr>
          <p:cNvPr id="5" name="Picture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10071053" y="1009383"/>
            <a:ext cx="1842135" cy="1466848"/>
          </a:xfrm>
          <a:prstGeom prst="rect">
            <a:avLst/>
          </a:prstGeom>
        </p:spPr>
      </p:pic>
      <p:pic>
        <p:nvPicPr>
          <p:cNvPr id="13" name="Picture 1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127580" y="3639088"/>
            <a:ext cx="1432448" cy="1844906"/>
          </a:xfrm>
          <a:prstGeom prst="rect">
            <a:avLst/>
          </a:prstGeom>
        </p:spPr>
      </p:pic>
      <p:sp>
        <p:nvSpPr>
          <p:cNvPr id="14" name="TextBox 13"/>
          <p:cNvSpPr txBox="1"/>
          <p:nvPr/>
        </p:nvSpPr>
        <p:spPr>
          <a:xfrm>
            <a:off x="10127580" y="5608320"/>
            <a:ext cx="1597965" cy="646331"/>
          </a:xfrm>
          <a:prstGeom prst="rect">
            <a:avLst/>
          </a:prstGeom>
          <a:noFill/>
        </p:spPr>
        <p:txBody>
          <a:bodyPr wrap="square" rtlCol="0">
            <a:spAutoFit/>
          </a:bodyPr>
          <a:lstStyle/>
          <a:p>
            <a:pPr algn="ctr"/>
            <a:r>
              <a:rPr lang="en-GB" dirty="0" smtClean="0"/>
              <a:t>Lauren Gibson</a:t>
            </a:r>
          </a:p>
          <a:p>
            <a:pPr algn="ctr"/>
            <a:r>
              <a:rPr lang="en-GB" dirty="0" smtClean="0"/>
              <a:t>PPA cover</a:t>
            </a:r>
            <a:endParaRPr lang="en-GB" dirty="0"/>
          </a:p>
        </p:txBody>
      </p:sp>
      <p:pic>
        <p:nvPicPr>
          <p:cNvPr id="19" name="Picture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5400000">
            <a:off x="5007950" y="1788725"/>
            <a:ext cx="1869442" cy="1443522"/>
          </a:xfrm>
          <a:prstGeom prst="rect">
            <a:avLst/>
          </a:prstGeom>
        </p:spPr>
      </p:pic>
    </p:spTree>
    <p:extLst>
      <p:ext uri="{BB962C8B-B14F-4D97-AF65-F5344CB8AC3E}">
        <p14:creationId xmlns:p14="http://schemas.microsoft.com/office/powerpoint/2010/main" val="36354260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1625</TotalTime>
  <Words>880</Words>
  <Application>Microsoft Office PowerPoint</Application>
  <PresentationFormat>Widescreen</PresentationFormat>
  <Paragraphs>81</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LaneG</dc:creator>
  <cp:lastModifiedBy>Danielle Houghton</cp:lastModifiedBy>
  <cp:revision>178</cp:revision>
  <dcterms:created xsi:type="dcterms:W3CDTF">2021-08-06T08:19:36Z</dcterms:created>
  <dcterms:modified xsi:type="dcterms:W3CDTF">2025-12-04T09:59:18Z</dcterms:modified>
</cp:coreProperties>
</file>